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58" r:id="rId1"/>
  </p:sldMasterIdLst>
  <p:notesMasterIdLst>
    <p:notesMasterId r:id="rId21"/>
  </p:notesMasterIdLst>
  <p:handoutMasterIdLst>
    <p:handoutMasterId r:id="rId22"/>
  </p:handoutMasterIdLst>
  <p:sldIdLst>
    <p:sldId id="615" r:id="rId2"/>
    <p:sldId id="632" r:id="rId3"/>
    <p:sldId id="633" r:id="rId4"/>
    <p:sldId id="709" r:id="rId5"/>
    <p:sldId id="710" r:id="rId6"/>
    <p:sldId id="711" r:id="rId7"/>
    <p:sldId id="713" r:id="rId8"/>
    <p:sldId id="712" r:id="rId9"/>
    <p:sldId id="720" r:id="rId10"/>
    <p:sldId id="723" r:id="rId11"/>
    <p:sldId id="725" r:id="rId12"/>
    <p:sldId id="716" r:id="rId13"/>
    <p:sldId id="715" r:id="rId14"/>
    <p:sldId id="717" r:id="rId15"/>
    <p:sldId id="718" r:id="rId16"/>
    <p:sldId id="724" r:id="rId17"/>
    <p:sldId id="722" r:id="rId18"/>
    <p:sldId id="726" r:id="rId19"/>
    <p:sldId id="661" r:id="rId20"/>
  </p:sldIdLst>
  <p:sldSz cx="9144000" cy="6858000" type="screen4x3"/>
  <p:notesSz cx="6794500" cy="9931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185" userDrawn="1">
          <p15:clr>
            <a:srgbClr val="A4A3A4"/>
          </p15:clr>
        </p15:guide>
        <p15:guide id="3" orient="horz" pos="3135" userDrawn="1">
          <p15:clr>
            <a:srgbClr val="A4A3A4"/>
          </p15:clr>
        </p15:guide>
        <p15:guide id="4" orient="horz" pos="3906" userDrawn="1">
          <p15:clr>
            <a:srgbClr val="A4A3A4"/>
          </p15:clr>
        </p15:guide>
        <p15:guide id="5" orient="horz" pos="414" userDrawn="1">
          <p15:clr>
            <a:srgbClr val="A4A3A4"/>
          </p15:clr>
        </p15:guide>
        <p15:guide id="6" pos="473" userDrawn="1">
          <p15:clr>
            <a:srgbClr val="A4A3A4"/>
          </p15:clr>
        </p15:guide>
        <p15:guide id="7" pos="5287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pos="1980" userDrawn="1">
          <p15:clr>
            <a:srgbClr val="A4A3A4"/>
          </p15:clr>
        </p15:guide>
        <p15:guide id="10" pos="3780" userDrawn="1">
          <p15:clr>
            <a:srgbClr val="A4A3A4"/>
          </p15:clr>
        </p15:guide>
        <p15:guide id="11" pos="3047" userDrawn="1">
          <p15:clr>
            <a:srgbClr val="A4A3A4"/>
          </p15:clr>
        </p15:guide>
        <p15:guide id="12" pos="27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6F08"/>
    <a:srgbClr val="E4007F"/>
    <a:srgbClr val="F2F200"/>
    <a:srgbClr val="BEBE12"/>
    <a:srgbClr val="0071BC"/>
    <a:srgbClr val="845E2C"/>
    <a:srgbClr val="000000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0" autoAdjust="0"/>
    <p:restoredTop sz="94660" autoAdjust="0"/>
  </p:normalViewPr>
  <p:slideViewPr>
    <p:cSldViewPr>
      <p:cViewPr varScale="1">
        <p:scale>
          <a:sx n="79" d="100"/>
          <a:sy n="79" d="100"/>
        </p:scale>
        <p:origin x="102" y="114"/>
      </p:cViewPr>
      <p:guideLst>
        <p:guide orient="horz" pos="2160"/>
        <p:guide orient="horz" pos="1185"/>
        <p:guide orient="horz" pos="3135"/>
        <p:guide orient="horz" pos="3906"/>
        <p:guide orient="horz" pos="414"/>
        <p:guide pos="473"/>
        <p:guide pos="5287"/>
        <p:guide pos="2880"/>
        <p:guide pos="1980"/>
        <p:guide pos="3780"/>
        <p:guide pos="3047"/>
        <p:guide pos="2713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936" y="78"/>
      </p:cViewPr>
      <p:guideLst>
        <p:guide orient="horz" pos="3128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CA9A1-49A5-4813-BE73-64411D697E83}" type="datetimeFigureOut">
              <a:rPr kumimoji="1" lang="ja-JP" altLang="en-US" smtClean="0"/>
              <a:t>2018/10/5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E35D2-4F1F-4BDF-88EC-2B2C6B4495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014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18005-AB2E-4230-9CBF-EC876F8C3946}" type="datetimeFigureOut">
              <a:rPr kumimoji="1" lang="ja-JP" altLang="en-US" smtClean="0"/>
              <a:t>2018/10/5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E3972-898B-454C-95F2-E930BA80A49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073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E3972-898B-454C-95F2-E930BA80A49A}" type="slidenum">
              <a:rPr kumimoji="1" lang="ja-JP" altLang="en-US" smtClean="0"/>
              <a:t>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210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0277" y="3122185"/>
            <a:ext cx="7643446" cy="613630"/>
          </a:xfrm>
        </p:spPr>
        <p:txBody>
          <a:bodyPr wrap="square">
            <a:spAutoFit/>
          </a:bodyPr>
          <a:lstStyle>
            <a:lvl1pPr algn="ctr">
              <a:lnSpc>
                <a:spcPct val="120000"/>
              </a:lnSpc>
              <a:defRPr sz="3323" b="1"/>
            </a:lvl1pPr>
          </a:lstStyle>
          <a:p>
            <a:endParaRPr kumimoji="1" lang="ja-JP" altLang="en-US" dirty="0"/>
          </a:p>
        </p:txBody>
      </p:sp>
      <p:sp>
        <p:nvSpPr>
          <p:cNvPr id="8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85348" y="6580850"/>
            <a:ext cx="583704" cy="19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738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 dirty="0"/>
              <a:t>#J18031</a:t>
            </a:r>
            <a:endParaRPr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65178" y="659226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435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ガイド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線コネクタ 26"/>
          <p:cNvCxnSpPr/>
          <p:nvPr userDrawn="1"/>
        </p:nvCxnSpPr>
        <p:spPr>
          <a:xfrm flipV="1">
            <a:off x="750277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 userDrawn="1"/>
        </p:nvCxnSpPr>
        <p:spPr>
          <a:xfrm flipV="1">
            <a:off x="4572000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 userDrawn="1"/>
        </p:nvCxnSpPr>
        <p:spPr>
          <a:xfrm flipV="1">
            <a:off x="3143250" y="-1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 userDrawn="1"/>
        </p:nvCxnSpPr>
        <p:spPr>
          <a:xfrm flipV="1">
            <a:off x="5991958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 userDrawn="1"/>
        </p:nvCxnSpPr>
        <p:spPr>
          <a:xfrm flipV="1">
            <a:off x="8393723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 userDrawn="1"/>
        </p:nvCxnSpPr>
        <p:spPr>
          <a:xfrm flipH="1">
            <a:off x="0" y="656692"/>
            <a:ext cx="9144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 userDrawn="1"/>
        </p:nvCxnSpPr>
        <p:spPr>
          <a:xfrm flipH="1">
            <a:off x="0" y="1881188"/>
            <a:ext cx="9144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 userDrawn="1"/>
        </p:nvCxnSpPr>
        <p:spPr>
          <a:xfrm flipH="1">
            <a:off x="0" y="3429000"/>
            <a:ext cx="9144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 userDrawn="1"/>
        </p:nvCxnSpPr>
        <p:spPr>
          <a:xfrm flipH="1">
            <a:off x="-12101" y="4976813"/>
            <a:ext cx="9144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 userDrawn="1"/>
        </p:nvCxnSpPr>
        <p:spPr>
          <a:xfrm flipH="1">
            <a:off x="0" y="6201309"/>
            <a:ext cx="9144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utoShape 33"/>
          <p:cNvSpPr>
            <a:spLocks noChangeArrowheads="1"/>
          </p:cNvSpPr>
          <p:nvPr userDrawn="1"/>
        </p:nvSpPr>
        <p:spPr bwMode="gray">
          <a:xfrm>
            <a:off x="4605177" y="3248981"/>
            <a:ext cx="1063560" cy="30911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3231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477" dirty="0">
                <a:solidFill>
                  <a:schemeClr val="tx2"/>
                </a:solidFill>
                <a:latin typeface="メイリオ" pitchFamily="50" charset="-128"/>
              </a:rPr>
              <a:t>0cm</a:t>
            </a:r>
          </a:p>
        </p:txBody>
      </p:sp>
      <p:sp>
        <p:nvSpPr>
          <p:cNvPr id="38" name="AutoShape 33"/>
          <p:cNvSpPr>
            <a:spLocks noChangeArrowheads="1"/>
          </p:cNvSpPr>
          <p:nvPr userDrawn="1"/>
        </p:nvSpPr>
        <p:spPr bwMode="gray">
          <a:xfrm>
            <a:off x="4605234" y="1715279"/>
            <a:ext cx="1063560" cy="30911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3231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477" dirty="0">
                <a:solidFill>
                  <a:schemeClr val="tx2"/>
                </a:solidFill>
                <a:latin typeface="+mn-ea"/>
                <a:ea typeface="+mn-ea"/>
              </a:rPr>
              <a:t>4.30cm</a:t>
            </a:r>
          </a:p>
        </p:txBody>
      </p:sp>
      <p:sp>
        <p:nvSpPr>
          <p:cNvPr id="39" name="AutoShape 33"/>
          <p:cNvSpPr>
            <a:spLocks noChangeArrowheads="1"/>
          </p:cNvSpPr>
          <p:nvPr userDrawn="1"/>
        </p:nvSpPr>
        <p:spPr bwMode="gray">
          <a:xfrm>
            <a:off x="218286" y="3563939"/>
            <a:ext cx="1063560" cy="30911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3231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477" dirty="0">
                <a:solidFill>
                  <a:schemeClr val="tx2"/>
                </a:solidFill>
                <a:latin typeface="+mn-ea"/>
                <a:ea typeface="+mn-ea"/>
              </a:rPr>
              <a:t>11.50cm</a:t>
            </a:r>
          </a:p>
        </p:txBody>
      </p:sp>
      <p:sp>
        <p:nvSpPr>
          <p:cNvPr id="40" name="AutoShape 33"/>
          <p:cNvSpPr>
            <a:spLocks noChangeArrowheads="1"/>
          </p:cNvSpPr>
          <p:nvPr userDrawn="1"/>
        </p:nvSpPr>
        <p:spPr bwMode="gray">
          <a:xfrm>
            <a:off x="4605234" y="6021289"/>
            <a:ext cx="1063560" cy="30911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3231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477" dirty="0">
                <a:solidFill>
                  <a:schemeClr val="tx2"/>
                </a:solidFill>
                <a:latin typeface="+mn-ea"/>
                <a:ea typeface="+mn-ea"/>
              </a:rPr>
              <a:t>7.70cm</a:t>
            </a:r>
          </a:p>
        </p:txBody>
      </p:sp>
      <p:sp>
        <p:nvSpPr>
          <p:cNvPr id="41" name="AutoShape 33"/>
          <p:cNvSpPr>
            <a:spLocks noChangeArrowheads="1"/>
          </p:cNvSpPr>
          <p:nvPr userDrawn="1"/>
        </p:nvSpPr>
        <p:spPr bwMode="gray">
          <a:xfrm>
            <a:off x="4605234" y="468892"/>
            <a:ext cx="1063560" cy="30911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3231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477" dirty="0">
                <a:solidFill>
                  <a:schemeClr val="tx2"/>
                </a:solidFill>
                <a:latin typeface="+mn-ea"/>
                <a:ea typeface="+mn-ea"/>
              </a:rPr>
              <a:t>7.70cm</a:t>
            </a:r>
          </a:p>
        </p:txBody>
      </p:sp>
      <p:sp>
        <p:nvSpPr>
          <p:cNvPr id="42" name="AutoShape 33"/>
          <p:cNvSpPr>
            <a:spLocks noChangeArrowheads="1"/>
          </p:cNvSpPr>
          <p:nvPr userDrawn="1"/>
        </p:nvSpPr>
        <p:spPr bwMode="gray">
          <a:xfrm>
            <a:off x="2611167" y="3573017"/>
            <a:ext cx="1063560" cy="30911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3231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477" dirty="0">
                <a:solidFill>
                  <a:schemeClr val="tx2"/>
                </a:solidFill>
                <a:latin typeface="+mn-ea"/>
                <a:ea typeface="+mn-ea"/>
              </a:rPr>
              <a:t>4.30cm</a:t>
            </a:r>
          </a:p>
        </p:txBody>
      </p:sp>
      <p:sp>
        <p:nvSpPr>
          <p:cNvPr id="43" name="AutoShape 33"/>
          <p:cNvSpPr>
            <a:spLocks noChangeArrowheads="1"/>
          </p:cNvSpPr>
          <p:nvPr userDrawn="1"/>
        </p:nvSpPr>
        <p:spPr bwMode="gray">
          <a:xfrm>
            <a:off x="4040249" y="3565236"/>
            <a:ext cx="1063560" cy="30911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3231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477" dirty="0">
                <a:solidFill>
                  <a:schemeClr val="tx2"/>
                </a:solidFill>
                <a:latin typeface="+mn-ea"/>
                <a:ea typeface="+mn-ea"/>
              </a:rPr>
              <a:t>0cm</a:t>
            </a:r>
          </a:p>
        </p:txBody>
      </p:sp>
      <p:sp>
        <p:nvSpPr>
          <p:cNvPr id="44" name="AutoShape 33"/>
          <p:cNvSpPr>
            <a:spLocks noChangeArrowheads="1"/>
          </p:cNvSpPr>
          <p:nvPr userDrawn="1"/>
        </p:nvSpPr>
        <p:spPr bwMode="gray">
          <a:xfrm>
            <a:off x="5469330" y="3565236"/>
            <a:ext cx="1063560" cy="30911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3231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477" dirty="0">
                <a:solidFill>
                  <a:schemeClr val="tx2"/>
                </a:solidFill>
                <a:latin typeface="+mn-ea"/>
                <a:ea typeface="+mn-ea"/>
              </a:rPr>
              <a:t>4.30cm</a:t>
            </a:r>
          </a:p>
        </p:txBody>
      </p:sp>
      <p:sp>
        <p:nvSpPr>
          <p:cNvPr id="45" name="AutoShape 33"/>
          <p:cNvSpPr>
            <a:spLocks noChangeArrowheads="1"/>
          </p:cNvSpPr>
          <p:nvPr userDrawn="1"/>
        </p:nvSpPr>
        <p:spPr bwMode="gray">
          <a:xfrm>
            <a:off x="7862212" y="3565236"/>
            <a:ext cx="1063560" cy="30911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3231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477" dirty="0">
                <a:solidFill>
                  <a:schemeClr val="tx2"/>
                </a:solidFill>
                <a:latin typeface="+mn-ea"/>
                <a:ea typeface="+mn-ea"/>
              </a:rPr>
              <a:t>11.50cm</a:t>
            </a:r>
          </a:p>
        </p:txBody>
      </p:sp>
      <p:sp>
        <p:nvSpPr>
          <p:cNvPr id="46" name="AutoShape 33"/>
          <p:cNvSpPr>
            <a:spLocks noChangeArrowheads="1"/>
          </p:cNvSpPr>
          <p:nvPr userDrawn="1"/>
        </p:nvSpPr>
        <p:spPr bwMode="gray">
          <a:xfrm>
            <a:off x="4605234" y="4825376"/>
            <a:ext cx="1063560" cy="30911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3231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477" dirty="0">
                <a:solidFill>
                  <a:schemeClr val="tx2"/>
                </a:solidFill>
                <a:latin typeface="+mn-ea"/>
                <a:ea typeface="+mn-ea"/>
              </a:rPr>
              <a:t>4.30cm</a:t>
            </a:r>
          </a:p>
        </p:txBody>
      </p:sp>
      <p:sp>
        <p:nvSpPr>
          <p:cNvPr id="48" name="タイトル 1"/>
          <p:cNvSpPr>
            <a:spLocks noGrp="1"/>
          </p:cNvSpPr>
          <p:nvPr>
            <p:ph type="title"/>
          </p:nvPr>
        </p:nvSpPr>
        <p:spPr bwMode="gray">
          <a:xfrm>
            <a:off x="251520" y="152636"/>
            <a:ext cx="8640960" cy="3960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65178" y="659226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rgbClr val="4D4D4D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6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85348" y="6575112"/>
            <a:ext cx="583704" cy="2022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738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 dirty="0"/>
              <a:t>#J18031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465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gray">
          <a:xfrm>
            <a:off x="0" y="0"/>
            <a:ext cx="174673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0" tIns="0" rIns="0" bIns="0" anchor="ctr">
            <a:noAutofit/>
          </a:bodyPr>
          <a:lstStyle/>
          <a:p>
            <a:endParaRPr lang="ja-JP" altLang="en-US" sz="1662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>
          <a:xfrm>
            <a:off x="2179938" y="1051200"/>
            <a:ext cx="6213785" cy="39604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65178" y="659226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85348" y="6575112"/>
            <a:ext cx="583704" cy="20226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738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 dirty="0"/>
              <a:t>#J18031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392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中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lIns="0" tIns="0" rIns="0" bIns="0" anchor="ctr">
            <a:noAutofit/>
          </a:bodyPr>
          <a:lstStyle/>
          <a:p>
            <a:endParaRPr lang="ja-JP" altLang="en-US" sz="1662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3865" y="3008730"/>
            <a:ext cx="7976271" cy="804539"/>
          </a:xfrm>
          <a:ln w="6350">
            <a:solidFill>
              <a:schemeClr val="tx2"/>
            </a:solidFill>
          </a:ln>
        </p:spPr>
        <p:txBody>
          <a:bodyPr wrap="square" lIns="180000" tIns="180000" rIns="180000" bIns="144000">
            <a:spAutoFit/>
          </a:bodyPr>
          <a:lstStyle>
            <a:lvl1pPr algn="ctr">
              <a:lnSpc>
                <a:spcPct val="120000"/>
              </a:lnSpc>
              <a:defRPr sz="2585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85348" y="6575112"/>
            <a:ext cx="583704" cy="202260"/>
          </a:xfrm>
          <a:prstGeom prst="rect">
            <a:avLst/>
          </a:prstGeom>
          <a:solidFill>
            <a:schemeClr val="bg1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738">
                <a:solidFill>
                  <a:schemeClr val="tx2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 dirty="0"/>
              <a:t>#J18031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65178" y="659226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chemeClr val="tx2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9886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639763"/>
            <a:ext cx="9144000" cy="3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none" lIns="0" tIns="0" rIns="0" bIns="0" anchor="ctr">
            <a:noAutofit/>
          </a:bodyPr>
          <a:lstStyle/>
          <a:p>
            <a:endParaRPr lang="ja-JP" altLang="en-US" sz="1662" dirty="0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65178" y="659226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rgbClr val="4D4D4D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85348" y="6580850"/>
            <a:ext cx="583704" cy="1907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738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 dirty="0"/>
              <a:t>#J18031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010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補足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 userDrawn="1"/>
        </p:nvSpPr>
        <p:spPr bwMode="auto">
          <a:xfrm>
            <a:off x="0" y="1"/>
            <a:ext cx="9144000" cy="656692"/>
          </a:xfrm>
          <a:prstGeom prst="roundRect">
            <a:avLst>
              <a:gd name="adj" fmla="val 0"/>
            </a:avLst>
          </a:prstGeom>
          <a:solidFill>
            <a:schemeClr val="tx1">
              <a:alpha val="80000"/>
            </a:schemeClr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554"/>
              </a:spcAft>
            </a:pPr>
            <a:endParaRPr kumimoji="1" lang="ja-JP" altLang="en-US" sz="1477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65178" y="659226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rgbClr val="4D4D4D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lnSpc>
                <a:spcPct val="110000"/>
              </a:lnSpc>
              <a:defRPr sz="2215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85348" y="6580850"/>
            <a:ext cx="583704" cy="1907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738">
                <a:solidFill>
                  <a:srgbClr val="4D4D4D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 dirty="0"/>
              <a:t>#J18031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182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補足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4754" y="404664"/>
            <a:ext cx="8541257" cy="396044"/>
          </a:xfrm>
        </p:spPr>
        <p:txBody>
          <a:bodyPr/>
          <a:lstStyle>
            <a:lvl1pPr algn="ctr">
              <a:defRPr b="0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3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251520" y="6387066"/>
            <a:ext cx="583704" cy="1907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738">
                <a:solidFill>
                  <a:srgbClr val="4D4D4D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 dirty="0"/>
              <a:t>#J18031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765474" y="641224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角丸四角形 6"/>
          <p:cNvSpPr/>
          <p:nvPr userDrawn="1"/>
        </p:nvSpPr>
        <p:spPr bwMode="auto">
          <a:xfrm>
            <a:off x="0" y="0"/>
            <a:ext cx="9149553" cy="6858000"/>
          </a:xfrm>
          <a:custGeom>
            <a:avLst/>
            <a:gdLst/>
            <a:ahLst/>
            <a:cxnLst/>
            <a:rect l="l" t="t" r="r" b="b"/>
            <a:pathLst>
              <a:path w="9903600" h="6858000">
                <a:moveTo>
                  <a:pt x="183240" y="144000"/>
                </a:moveTo>
                <a:cubicBezTo>
                  <a:pt x="162231" y="144000"/>
                  <a:pt x="145200" y="161031"/>
                  <a:pt x="145200" y="182040"/>
                </a:cubicBezTo>
                <a:lnTo>
                  <a:pt x="145200" y="6675960"/>
                </a:lnTo>
                <a:cubicBezTo>
                  <a:pt x="145200" y="6696969"/>
                  <a:pt x="162231" y="6714000"/>
                  <a:pt x="183240" y="6714000"/>
                </a:cubicBezTo>
                <a:lnTo>
                  <a:pt x="9722760" y="6714000"/>
                </a:lnTo>
                <a:cubicBezTo>
                  <a:pt x="9743769" y="6714000"/>
                  <a:pt x="9760800" y="6696969"/>
                  <a:pt x="9760800" y="6675960"/>
                </a:cubicBezTo>
                <a:lnTo>
                  <a:pt x="9760800" y="182040"/>
                </a:lnTo>
                <a:cubicBezTo>
                  <a:pt x="9760800" y="161031"/>
                  <a:pt x="9743769" y="144000"/>
                  <a:pt x="9722760" y="144000"/>
                </a:cubicBezTo>
                <a:close/>
                <a:moveTo>
                  <a:pt x="0" y="0"/>
                </a:moveTo>
                <a:lnTo>
                  <a:pt x="9903600" y="0"/>
                </a:lnTo>
                <a:lnTo>
                  <a:pt x="990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554"/>
              </a:spcAft>
            </a:pPr>
            <a:endParaRPr lang="ja-JP" altLang="en-US" sz="1477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26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ブランク（ベース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85348" y="6575112"/>
            <a:ext cx="583704" cy="2022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738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 dirty="0"/>
              <a:t>#J18031</a:t>
            </a:r>
            <a:endParaRPr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65178" y="659226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634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ブランク（メインカラー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0" tIns="0" rIns="0" bIns="0" anchor="ctr">
            <a:noAutofit/>
          </a:bodyPr>
          <a:lstStyle/>
          <a:p>
            <a:endParaRPr lang="ja-JP" altLang="en-US" sz="1662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85348" y="6575112"/>
            <a:ext cx="583704" cy="20226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738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 dirty="0"/>
              <a:t>#J18031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white">
          <a:xfrm>
            <a:off x="6865178" y="659226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2674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ブランク（ブラック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lIns="0" tIns="0" rIns="0" bIns="0" anchor="ctr">
            <a:noAutofit/>
          </a:bodyPr>
          <a:lstStyle/>
          <a:p>
            <a:endParaRPr lang="ja-JP" altLang="en-US" sz="1662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85348" y="6575112"/>
            <a:ext cx="583704" cy="20226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738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 dirty="0"/>
              <a:t>#J18031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white">
          <a:xfrm>
            <a:off x="6865178" y="6592268"/>
            <a:ext cx="21336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 b="1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698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51520" y="152636"/>
            <a:ext cx="8640960" cy="3960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AutoShape 3"/>
          <p:cNvSpPr>
            <a:spLocks noChangeArrowheads="1"/>
          </p:cNvSpPr>
          <p:nvPr userDrawn="1"/>
        </p:nvSpPr>
        <p:spPr bwMode="gray">
          <a:xfrm>
            <a:off x="3143251" y="6597353"/>
            <a:ext cx="2857500" cy="16626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40000"/>
              </a:lnSpc>
              <a:spcAft>
                <a:spcPts val="1108"/>
              </a:spcAft>
            </a:pPr>
            <a:r>
              <a:rPr lang="en-US" altLang="ja-JP" sz="831" dirty="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rPr>
              <a:t>MIRS1803 SCOPE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993DB29-9659-4C75-A1CC-08CDB912DE4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1759378" y="616378"/>
            <a:ext cx="5625244" cy="562524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F55FAD-7637-4A01-9528-CE2BE1D634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1520" y="5585026"/>
            <a:ext cx="1799692" cy="10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9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663" r:id="rId2"/>
    <p:sldLayoutId id="2147483712" r:id="rId3"/>
    <p:sldLayoutId id="2147483725" r:id="rId4"/>
    <p:sldLayoutId id="2147483698" r:id="rId5"/>
    <p:sldLayoutId id="2147483714" r:id="rId6"/>
    <p:sldLayoutId id="2147483699" r:id="rId7"/>
    <p:sldLayoutId id="2147483700" r:id="rId8"/>
    <p:sldLayoutId id="2147483726" r:id="rId9"/>
    <p:sldLayoutId id="2147483716" r:id="rId10"/>
  </p:sldLayoutIdLst>
  <p:hf hdr="0" ftr="0" dt="0"/>
  <p:txStyles>
    <p:titleStyle>
      <a:lvl1pPr algn="l" defTabSz="844083" rtl="0" eaLnBrk="1" latinLnBrk="0" hangingPunct="1">
        <a:spcBef>
          <a:spcPct val="0"/>
        </a:spcBef>
        <a:buNone/>
        <a:defRPr kumimoji="1" sz="2215" kern="1200">
          <a:solidFill>
            <a:schemeClr val="tx1"/>
          </a:solidFill>
          <a:latin typeface="+mj-ea"/>
          <a:ea typeface="+mj-ea"/>
          <a:cs typeface="メイリオ" pitchFamily="50" charset="-128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denshi.numazu-ct.ac.jp/mirsdoc2/mirs1803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0277" y="2161587"/>
            <a:ext cx="7643446" cy="1090811"/>
          </a:xfrm>
        </p:spPr>
        <p:txBody>
          <a:bodyPr anchor="t" anchorCtr="0">
            <a:spAutoFit/>
          </a:bodyPr>
          <a:lstStyle/>
          <a:p>
            <a:r>
              <a:rPr lang="ja-JP" altLang="en-US" sz="3692" dirty="0"/>
              <a:t>システム提案報告</a:t>
            </a:r>
            <a:br>
              <a:rPr lang="en-US" altLang="ja-JP" sz="3692" dirty="0"/>
            </a:br>
            <a:r>
              <a:rPr lang="ja-JP" altLang="en-US" sz="2215" b="0" dirty="0"/>
              <a:t>［ </a:t>
            </a:r>
            <a:r>
              <a:rPr lang="en-US" altLang="ja-JP" sz="2215" b="0" dirty="0"/>
              <a:t>2018</a:t>
            </a:r>
            <a:r>
              <a:rPr lang="ja-JP" altLang="en-US" sz="2215" b="0" dirty="0"/>
              <a:t>年</a:t>
            </a:r>
            <a:r>
              <a:rPr lang="en-US" altLang="ja-JP" sz="2215" b="0" dirty="0"/>
              <a:t>10</a:t>
            </a:r>
            <a:r>
              <a:rPr lang="ja-JP" altLang="en-US" sz="2215" b="0" dirty="0"/>
              <a:t>月</a:t>
            </a:r>
            <a:r>
              <a:rPr lang="en-US" altLang="ja-JP" sz="2215" b="0" dirty="0"/>
              <a:t>5</a:t>
            </a:r>
            <a:r>
              <a:rPr lang="ja-JP" altLang="en-US" sz="2215" b="0" dirty="0"/>
              <a:t>日</a:t>
            </a:r>
            <a:r>
              <a:rPr lang="en-US" altLang="ja-JP" sz="2215" b="0" dirty="0"/>
              <a:t>(</a:t>
            </a:r>
            <a:r>
              <a:rPr lang="ja-JP" altLang="en-US" sz="2215" b="0" dirty="0"/>
              <a:t>金</a:t>
            </a:r>
            <a:r>
              <a:rPr lang="en-US" altLang="ja-JP" sz="2215" b="0" dirty="0"/>
              <a:t>)</a:t>
            </a:r>
            <a:r>
              <a:rPr lang="ja-JP" altLang="en-US" sz="2215" b="0" dirty="0"/>
              <a:t>］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750278" y="1202291"/>
            <a:ext cx="7643445" cy="31822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40000"/>
              </a:lnSpc>
              <a:spcAft>
                <a:spcPts val="1108"/>
              </a:spcAft>
            </a:pPr>
            <a:r>
              <a:rPr lang="ja-JP" altLang="en-US" sz="1477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477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9" name="直角三角形 48"/>
          <p:cNvSpPr/>
          <p:nvPr/>
        </p:nvSpPr>
        <p:spPr bwMode="auto">
          <a:xfrm flipH="1">
            <a:off x="7236296" y="4725144"/>
            <a:ext cx="1907704" cy="2132856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554"/>
              </a:spcAft>
            </a:pPr>
            <a:endParaRPr lang="ja-JP" altLang="en-US" sz="1477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0" name="直角三角形 49"/>
          <p:cNvSpPr/>
          <p:nvPr/>
        </p:nvSpPr>
        <p:spPr bwMode="auto">
          <a:xfrm flipV="1">
            <a:off x="0" y="-1"/>
            <a:ext cx="2195736" cy="2240869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554"/>
              </a:spcAft>
            </a:pPr>
            <a:endParaRPr lang="ja-JP" altLang="en-US" sz="1477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8620" y="3528704"/>
            <a:ext cx="4106759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323" dirty="0">
                <a:solidFill>
                  <a:schemeClr val="tx2"/>
                </a:solidFill>
              </a:rPr>
              <a:t>MIRS1803</a:t>
            </a:r>
            <a:r>
              <a:rPr lang="en-US" altLang="ja-JP" sz="2215" dirty="0">
                <a:solidFill>
                  <a:schemeClr val="tx2"/>
                </a:solidFill>
              </a:rPr>
              <a:t>  </a:t>
            </a:r>
            <a:endParaRPr lang="ja-JP" altLang="en-US" sz="2215" dirty="0">
              <a:solidFill>
                <a:schemeClr val="tx2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0755" y="4132395"/>
            <a:ext cx="6642486" cy="1200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215" dirty="0"/>
              <a:t>メンバー</a:t>
            </a:r>
            <a:endParaRPr lang="en-US" altLang="ja-JP" sz="2215" dirty="0"/>
          </a:p>
          <a:p>
            <a:pPr algn="ctr"/>
            <a:r>
              <a:rPr lang="en-US" altLang="ja-JP" sz="1662" dirty="0"/>
              <a:t>PM:</a:t>
            </a:r>
            <a:r>
              <a:rPr lang="ja-JP" altLang="en-US" sz="1662" dirty="0"/>
              <a:t>鈴木 慧人</a:t>
            </a:r>
            <a:r>
              <a:rPr lang="en-US" altLang="ja-JP" sz="1662" dirty="0"/>
              <a:t>	TL:</a:t>
            </a:r>
            <a:r>
              <a:rPr lang="ja-JP" altLang="en-US" sz="1662" dirty="0"/>
              <a:t>古川 陽太</a:t>
            </a:r>
            <a:r>
              <a:rPr lang="en-US" altLang="ja-JP" sz="1662" dirty="0"/>
              <a:t>	DM:</a:t>
            </a:r>
            <a:r>
              <a:rPr lang="ja-JP" altLang="en-US" sz="1662" dirty="0"/>
              <a:t>瀧口</a:t>
            </a:r>
            <a:r>
              <a:rPr lang="en-US" altLang="ja-JP" sz="1662" dirty="0"/>
              <a:t> </a:t>
            </a:r>
            <a:r>
              <a:rPr lang="ja-JP" altLang="en-US" sz="1662" dirty="0"/>
              <a:t>周</a:t>
            </a:r>
            <a:r>
              <a:rPr lang="en-US" altLang="ja-JP" sz="1662" dirty="0"/>
              <a:t>	</a:t>
            </a:r>
            <a:r>
              <a:rPr lang="ja-JP" altLang="en-US" sz="1662" dirty="0"/>
              <a:t>礒合 優汰</a:t>
            </a:r>
            <a:endParaRPr lang="en-US" altLang="ja-JP" sz="1662" dirty="0"/>
          </a:p>
          <a:p>
            <a:pPr algn="ctr"/>
            <a:r>
              <a:rPr lang="ja-JP" altLang="en-US" sz="1662" dirty="0"/>
              <a:t>井出 知里</a:t>
            </a:r>
            <a:r>
              <a:rPr lang="en-US" altLang="ja-JP" sz="1662" dirty="0"/>
              <a:t>	</a:t>
            </a:r>
            <a:r>
              <a:rPr lang="ja-JP" altLang="en-US" sz="1662" dirty="0"/>
              <a:t>今泉 肇</a:t>
            </a:r>
            <a:r>
              <a:rPr lang="en-US" altLang="ja-JP" sz="1662" dirty="0"/>
              <a:t>		</a:t>
            </a:r>
            <a:r>
              <a:rPr lang="ja-JP" altLang="en-US" sz="1662" dirty="0"/>
              <a:t>高橋 凌</a:t>
            </a:r>
            <a:r>
              <a:rPr lang="en-US" altLang="ja-JP" sz="1662" dirty="0"/>
              <a:t>		</a:t>
            </a:r>
            <a:r>
              <a:rPr lang="ja-JP" altLang="en-US" sz="1662" dirty="0"/>
              <a:t>深谷 祥平</a:t>
            </a:r>
            <a:r>
              <a:rPr lang="en-US" altLang="ja-JP" sz="1662" dirty="0"/>
              <a:t>	</a:t>
            </a:r>
            <a:endParaRPr lang="ja-JP" altLang="en-US" sz="1662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98525" y="5668769"/>
            <a:ext cx="6546947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62" dirty="0">
                <a:solidFill>
                  <a:schemeClr val="accent2"/>
                </a:solidFill>
                <a:hlinkClick r:id="rId3"/>
              </a:rPr>
              <a:t>http://www2.denshi.Numazu-ct.ac.jp/mirsdoc2/mirs1803/</a:t>
            </a:r>
            <a:endParaRPr lang="ja-JP" altLang="en-US" sz="1662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26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A191926-B81A-4680-8585-296496CD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</a:t>
            </a:r>
            <a:r>
              <a:rPr lang="ja-JP" altLang="en-US" dirty="0"/>
              <a:t> 製品概要　（</a:t>
            </a:r>
            <a:r>
              <a:rPr lang="en-US" altLang="ja-JP" dirty="0"/>
              <a:t>3.1 </a:t>
            </a:r>
            <a:r>
              <a:rPr lang="ja-JP" altLang="en-US" dirty="0"/>
              <a:t>動作シナリオ）</a:t>
            </a:r>
            <a:endParaRPr kumimoji="1"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A5C5460-AC5C-44D2-B6AC-386D6D53A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1680" y="2456892"/>
            <a:ext cx="4356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41630" y="2456892"/>
            <a:ext cx="66607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/>
              <a:t>本製品と守衛さんの</a:t>
            </a:r>
            <a:endParaRPr lang="en-US" altLang="ja-JP" sz="4400" dirty="0"/>
          </a:p>
          <a:p>
            <a:pPr algn="ctr"/>
            <a:r>
              <a:rPr lang="ja-JP" altLang="en-US" sz="4400" dirty="0"/>
              <a:t>動きをみる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2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528418"/>
            <a:ext cx="2304256" cy="216600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67543" y="357756"/>
            <a:ext cx="1728192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守衛所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4" y="3694419"/>
            <a:ext cx="1584751" cy="181114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017" y="792547"/>
            <a:ext cx="3058626" cy="290187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608234" y="357756"/>
            <a:ext cx="1728192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学校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9" t="4564" r="38581" b="2253"/>
          <a:stretch/>
        </p:blipFill>
        <p:spPr>
          <a:xfrm>
            <a:off x="2536533" y="3424701"/>
            <a:ext cx="1243282" cy="2350580"/>
          </a:xfrm>
          <a:prstGeom prst="rect">
            <a:avLst/>
          </a:prstGeom>
          <a:ln>
            <a:noFill/>
          </a:ln>
        </p:spPr>
      </p:pic>
      <p:sp>
        <p:nvSpPr>
          <p:cNvPr id="11" name="円/楕円 10"/>
          <p:cNvSpPr/>
          <p:nvPr/>
        </p:nvSpPr>
        <p:spPr bwMode="auto">
          <a:xfrm>
            <a:off x="2834138" y="4291807"/>
            <a:ext cx="648072" cy="616367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rgbClr val="C00000"/>
            </a:solidFill>
          </a:ln>
          <a:effectLst/>
          <a:ex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46" y="3828086"/>
            <a:ext cx="1001561" cy="154380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34" y="3727583"/>
            <a:ext cx="1996922" cy="174481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46" y="-304507"/>
            <a:ext cx="1909299" cy="190929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428366" y="4920783"/>
            <a:ext cx="2196244" cy="5847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rgbClr val="FF0000"/>
                </a:solidFill>
              </a:rPr>
              <a:t>不審者だ</a:t>
            </a:r>
            <a:r>
              <a:rPr lang="en-US" altLang="ja-JP" sz="3200" dirty="0">
                <a:solidFill>
                  <a:srgbClr val="FF0000"/>
                </a:solidFill>
              </a:rPr>
              <a:t>!!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6" name="円/楕円 15"/>
          <p:cNvSpPr/>
          <p:nvPr/>
        </p:nvSpPr>
        <p:spPr bwMode="auto">
          <a:xfrm>
            <a:off x="5202452" y="2225759"/>
            <a:ext cx="648072" cy="616367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rgbClr val="C00000"/>
            </a:solidFill>
          </a:ln>
          <a:effectLst/>
          <a:ex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" y="3460951"/>
            <a:ext cx="2278073" cy="2278073"/>
          </a:xfrm>
          <a:prstGeom prst="rect">
            <a:avLst/>
          </a:prstGeom>
        </p:spPr>
      </p:pic>
      <p:sp>
        <p:nvSpPr>
          <p:cNvPr id="10" name="禁止 9"/>
          <p:cNvSpPr/>
          <p:nvPr/>
        </p:nvSpPr>
        <p:spPr bwMode="auto">
          <a:xfrm>
            <a:off x="4581690" y="1342137"/>
            <a:ext cx="1889595" cy="1751674"/>
          </a:xfrm>
          <a:prstGeom prst="noSmoking">
            <a:avLst>
              <a:gd name="adj" fmla="val 11973"/>
            </a:avLst>
          </a:prstGeom>
          <a:solidFill>
            <a:srgbClr val="FFFF00"/>
          </a:solidFill>
          <a:ln w="6350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" y="3629766"/>
            <a:ext cx="1657185" cy="18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2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12518 2.59259E-6 C 0.18143 2.59259E-6 0.25052 -0.08727 0.25052 -0.1581 L 0.25052 -0.31597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7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04 -0.02731 C 0.29948 -0.1368 0.36893 -0.23171 0.46198 -0.23819 C 0.55087 -0.24653 0.63403 -0.17268 0.63959 -0.06666 C 0.6467 0.03171 0.5882 0.12292 0.50486 0.12986 C 0.42882 0.13472 0.35643 0.07408 0.35087 -0.01759 C 0.34532 -0.10092 0.39393 -0.17963 0.46459 -0.18611 C 0.52986 -0.19097 0.59115 -0.14028 0.59532 -0.06342 C 0.59931 0.00509 0.56059 0.07269 0.50226 0.0757 C 0.44931 0.08056 0.39948 0.04121 0.39514 -0.02083 C 0.39254 -0.07662 0.4217 -0.13032 0.46736 -0.13379 C 0.50782 -0.1368 0.54792 -0.10764 0.55087 -0.05995 C 0.55365 -0.01898 0.53282 0.01991 0.49931 0.02338 C 0.4717 0.02685 0.44236 0.00857 0.44097 -0.02407 C 0.43837 -0.05 0.44931 -0.07801 0.47014 -0.08148 C 0.48698 -0.08148 0.50365 -0.07477 0.50625 -0.05694 C 0.50782 -0.0456 0.50486 -0.03379 0.4967 -0.02893 C 0.49254 -0.02731 0.48976 -0.02731 0.48542 -0.02893 " pathEditMode="relative" rAng="0" ptsTypes="AAAAAAAAAAAAAAAAA">
                                      <p:cBhvr>
                                        <p:cTn id="5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0.68628 -0.0078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23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C 0.00399 -0.00811 0.01806 -0.01598 0.02292 -0.01598 C 0.05399 -0.01598 0.08594 0.10902 0.08594 0.23402 C 0.08594 0.17106 0.10191 0.10902 0.11701 0.10902 C 0.13299 0.10902 0.14809 0.17199 0.14809 0.23402 C 0.14809 0.20301 0.15608 0.17106 0.16406 0.17106 C 0.17205 0.17106 0.18003 0.20208 0.18003 0.23402 C 0.18003 0.21805 0.18403 0.20301 0.18802 0.20301 C 0.19201 0.20301 0.19601 0.21898 0.19601 0.23402 C 0.19601 0.22592 0.19809 0.21805 0.2 0.21805 C 0.20104 0.21805 0.20399 0.22615 0.20399 0.23402 C 0.20399 0.23009 0.20503 0.22592 0.20608 0.22592 C 0.20608 0.22685 0.20816 0.22986 0.20816 0.23402 C 0.20816 0.23194 0.20816 0.23009 0.2092 0.23009 C 0.2092 0.23101 0.21024 0.23217 0.21024 0.23402 C 0.21024 0.2331 0.21024 0.23194 0.21024 0.23101 C 0.21128 0.23101 0.21128 0.23194 0.21128 0.2331 C 0.21233 0.2331 0.21233 0.23217 0.21233 0.23101 C 0.21337 0.23101 0.21337 0.23194 0.21337 0.2331 " pathEditMode="relative" rAng="0" ptsTypes="AAAAAAAAAAAAAAAAA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0.10677 -0.11227 C -0.12899 -0.13727 -0.16475 -0.15602 -0.20364 -0.16459 C -0.24809 -0.17292 -0.28437 -0.16968 -0.31145 -0.15556 L -0.4401 -0.09213 " pathEditMode="relative" rAng="5940000" ptsTypes="AAAAA">
                                      <p:cBhvr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F31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F31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0.125 -1.85185E-6 C 0.18108 -1.85185E-6 0.25 -0.06898 0.25 -0.125 L 0.25 -0.25 " pathEditMode="relative" rAng="0" ptsTypes="AAAA">
                                      <p:cBhvr>
                                        <p:cTn id="1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275 -0.11065 L 0.60608 -0.11065 L 0.67344 0.03935 L 0.60608 0.18796 L 0.47275 0.18796 L 0.40556 0.03935 L 0.47275 -0.11065 Z " pathEditMode="relative" rAng="0" ptsTypes="AAAAAAA">
                                      <p:cBhvr>
                                        <p:cTn id="2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1" grpId="1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A5C5460-AC5C-44D2-B6AC-386D6D53A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A191926-B81A-4680-8585-296496CD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3.3</a:t>
            </a:r>
            <a:r>
              <a:rPr lang="ja-JP" altLang="en-US" dirty="0"/>
              <a:t>  想定される危険と対策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D1FCA0-90E8-4921-9106-65BDACF7BE36}"/>
              </a:ext>
            </a:extLst>
          </p:cNvPr>
          <p:cNvSpPr txBox="1"/>
          <p:nvPr/>
        </p:nvSpPr>
        <p:spPr>
          <a:xfrm>
            <a:off x="611814" y="2232618"/>
            <a:ext cx="7920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・走行中における障害物との接触</a:t>
            </a:r>
            <a:endParaRPr kumimoji="1" lang="en-US" altLang="ja-JP" sz="2800" dirty="0"/>
          </a:p>
          <a:p>
            <a:r>
              <a:rPr lang="en-US" altLang="ja-JP" sz="2800" dirty="0"/>
              <a:t>	</a:t>
            </a:r>
            <a:r>
              <a:rPr lang="ja-JP" altLang="en-US" sz="2800" dirty="0">
                <a:solidFill>
                  <a:schemeClr val="accent4">
                    <a:lumMod val="75000"/>
                  </a:schemeClr>
                </a:solidFill>
              </a:rPr>
              <a:t>→スピード制限、超音波センサの取り付け</a:t>
            </a:r>
            <a:endParaRPr lang="en-US" altLang="ja-JP" sz="2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kumimoji="1" lang="ja-JP" altLang="en-US" sz="2800" dirty="0"/>
              <a:t>・機体の暴走</a:t>
            </a:r>
            <a:endParaRPr lang="en-US" altLang="ja-JP" sz="2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kumimoji="1" lang="en-US" altLang="ja-JP" sz="28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kumimoji="1" lang="ja-JP" altLang="en-US" sz="2800" dirty="0">
                <a:solidFill>
                  <a:schemeClr val="accent4">
                    <a:lumMod val="75000"/>
                  </a:schemeClr>
                </a:solidFill>
              </a:rPr>
              <a:t>→</a:t>
            </a:r>
            <a:r>
              <a:rPr lang="ja-JP" altLang="en-US" sz="2800" dirty="0">
                <a:solidFill>
                  <a:schemeClr val="accent4">
                    <a:lumMod val="75000"/>
                  </a:schemeClr>
                </a:solidFill>
              </a:rPr>
              <a:t>非常停止ボタン</a:t>
            </a:r>
            <a:r>
              <a:rPr lang="en-US" altLang="ja-JP" sz="2800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ja-JP" altLang="en-US" sz="2800" dirty="0">
                <a:solidFill>
                  <a:schemeClr val="accent4">
                    <a:lumMod val="75000"/>
                  </a:schemeClr>
                </a:solidFill>
              </a:rPr>
              <a:t>ブラインド</a:t>
            </a:r>
            <a:r>
              <a:rPr lang="en-US" altLang="ja-JP" sz="2800" dirty="0">
                <a:solidFill>
                  <a:schemeClr val="accent4">
                    <a:lumMod val="75000"/>
                  </a:schemeClr>
                </a:solidFill>
              </a:rPr>
              <a:t>)</a:t>
            </a:r>
            <a:r>
              <a:rPr lang="ja-JP" altLang="en-US" sz="2800" dirty="0">
                <a:solidFill>
                  <a:schemeClr val="accent4">
                    <a:lumMod val="75000"/>
                  </a:schemeClr>
                </a:solidFill>
              </a:rPr>
              <a:t>の取り付け</a:t>
            </a:r>
            <a:endParaRPr lang="en-US" altLang="ja-JP" sz="2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kumimoji="1" lang="ja-JP" altLang="en-US" sz="2800" dirty="0"/>
              <a:t>・不審者の襲撃</a:t>
            </a:r>
            <a:endParaRPr kumimoji="1" lang="en-US" altLang="ja-JP" sz="2800" dirty="0"/>
          </a:p>
          <a:p>
            <a:r>
              <a:rPr lang="en-US" altLang="ja-JP" sz="2800" dirty="0"/>
              <a:t>	</a:t>
            </a:r>
            <a:r>
              <a:rPr lang="ja-JP" altLang="en-US" sz="2800" dirty="0">
                <a:solidFill>
                  <a:schemeClr val="accent4">
                    <a:lumMod val="75000"/>
                  </a:schemeClr>
                </a:solidFill>
              </a:rPr>
              <a:t>→不審者に近づきすぎたら逃げる</a:t>
            </a:r>
            <a:endParaRPr lang="en-US" altLang="ja-JP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64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EA45CC-66AC-46F7-B7EE-496E84AC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4.</a:t>
            </a:r>
            <a:r>
              <a:rPr lang="ja-JP" altLang="en-US" dirty="0"/>
              <a:t> 製品機能</a:t>
            </a:r>
            <a:r>
              <a:rPr lang="en-US" altLang="ja-JP" dirty="0"/>
              <a:t>(4.1</a:t>
            </a:r>
            <a:r>
              <a:rPr lang="ja-JP" altLang="en-US" dirty="0"/>
              <a:t>製品機能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C504C0F-3E96-47B4-BD4A-D746C1930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53E552-791B-4543-A0F4-32029879FED0}"/>
              </a:ext>
            </a:extLst>
          </p:cNvPr>
          <p:cNvSpPr txBox="1"/>
          <p:nvPr/>
        </p:nvSpPr>
        <p:spPr>
          <a:xfrm>
            <a:off x="1088613" y="1677648"/>
            <a:ext cx="6966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4000" dirty="0"/>
              <a:t>夜間校内巡回機能</a:t>
            </a:r>
            <a:endParaRPr kumimoji="1" lang="en-US" altLang="ja-JP" sz="40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4000" dirty="0"/>
              <a:t>不審者発見機能</a:t>
            </a:r>
            <a:endParaRPr lang="en-US" altLang="ja-JP" sz="40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4000" dirty="0"/>
              <a:t>カラーボール発射機能</a:t>
            </a:r>
            <a:endParaRPr lang="en-US" altLang="ja-JP" sz="40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4000" dirty="0"/>
              <a:t>撮影画像アップロード機能</a:t>
            </a:r>
            <a:endParaRPr lang="en-US" altLang="ja-JP" sz="40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4000" dirty="0"/>
              <a:t>連絡機能</a:t>
            </a:r>
            <a:endParaRPr lang="en-US" altLang="ja-JP" sz="40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4000" dirty="0"/>
              <a:t>警戒機能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153405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C504C0F-3E96-47B4-BD4A-D746C1930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1EA45CC-66AC-46F7-B7EE-496E84AC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4.2</a:t>
            </a:r>
            <a:r>
              <a:rPr lang="ja-JP" altLang="en-US" dirty="0"/>
              <a:t> 標準機から</a:t>
            </a:r>
            <a:r>
              <a:rPr lang="ja-JP" altLang="en-US"/>
              <a:t>の変更点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C2454B0-8228-4DDC-A97A-0DF6AD88A4CC}"/>
              </a:ext>
            </a:extLst>
          </p:cNvPr>
          <p:cNvSpPr txBox="1"/>
          <p:nvPr/>
        </p:nvSpPr>
        <p:spPr>
          <a:xfrm>
            <a:off x="782016" y="1308316"/>
            <a:ext cx="7579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/>
              <a:t>・</a:t>
            </a:r>
            <a:r>
              <a:rPr lang="ja-JP" altLang="en-US" sz="2400"/>
              <a:t>超音波センサの追加</a:t>
            </a:r>
            <a:endParaRPr kumimoji="1" lang="en-US" altLang="ja-JP" sz="2400" dirty="0"/>
          </a:p>
          <a:p>
            <a:r>
              <a:rPr lang="en-US" altLang="ja-JP" sz="2400" dirty="0"/>
              <a:t>	</a:t>
            </a:r>
            <a:r>
              <a:rPr lang="ja-JP" altLang="en-US" sz="2400">
                <a:solidFill>
                  <a:schemeClr val="accent4">
                    <a:lumMod val="75000"/>
                  </a:schemeClr>
                </a:solidFill>
              </a:rPr>
              <a:t>→障害物回避を行う為</a:t>
            </a:r>
            <a:endParaRPr lang="en-US" altLang="ja-JP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kumimoji="1" lang="ja-JP" altLang="en-US" sz="2400"/>
              <a:t>・</a:t>
            </a:r>
            <a:r>
              <a:rPr lang="ja-JP" altLang="en-US" sz="2400"/>
              <a:t>赤外線カメラの追加</a:t>
            </a:r>
            <a:endParaRPr kumimoji="1" lang="en-US" altLang="ja-JP" sz="2400" dirty="0"/>
          </a:p>
          <a:p>
            <a:r>
              <a:rPr lang="en-US" altLang="ja-JP" sz="2400" dirty="0"/>
              <a:t>	</a:t>
            </a:r>
            <a:r>
              <a:rPr lang="ja-JP" altLang="en-US" sz="2400">
                <a:solidFill>
                  <a:schemeClr val="accent4">
                    <a:lumMod val="75000"/>
                  </a:schemeClr>
                </a:solidFill>
              </a:rPr>
              <a:t>→巡回中の様子を撮影する為</a:t>
            </a:r>
            <a:endParaRPr lang="en-US" altLang="ja-JP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kumimoji="1" lang="ja-JP" altLang="en-US" sz="2400" dirty="0"/>
              <a:t>・</a:t>
            </a:r>
            <a:r>
              <a:rPr kumimoji="1" lang="ja-JP" altLang="en-US" sz="2400"/>
              <a:t>赤外線カメラ</a:t>
            </a:r>
            <a:r>
              <a:rPr lang="ja-JP" altLang="en-US" sz="2400"/>
              <a:t>設置台の追加</a:t>
            </a:r>
            <a:endParaRPr lang="en-US" altLang="ja-JP" sz="2400" dirty="0"/>
          </a:p>
          <a:p>
            <a:r>
              <a:rPr lang="en-US" altLang="ja-JP" sz="2400" dirty="0"/>
              <a:t>	</a:t>
            </a:r>
            <a:r>
              <a:rPr lang="ja-JP" altLang="en-US" sz="2400">
                <a:solidFill>
                  <a:schemeClr val="accent4">
                    <a:lumMod val="75000"/>
                  </a:schemeClr>
                </a:solidFill>
              </a:rPr>
              <a:t>→カメラの位置を高くして不審者の</a:t>
            </a:r>
            <a:r>
              <a:rPr lang="en-US" altLang="ja-JP" sz="2400" dirty="0">
                <a:solidFill>
                  <a:schemeClr val="accent4">
                    <a:lumMod val="75000"/>
                  </a:schemeClr>
                </a:solidFill>
              </a:rPr>
              <a:t>    </a:t>
            </a:r>
          </a:p>
          <a:p>
            <a:r>
              <a:rPr lang="en-US" altLang="ja-JP" sz="2400" dirty="0">
                <a:solidFill>
                  <a:schemeClr val="accent4">
                    <a:lumMod val="75000"/>
                  </a:schemeClr>
                </a:solidFill>
              </a:rPr>
              <a:t>         </a:t>
            </a:r>
            <a:r>
              <a:rPr lang="ja-JP" altLang="en-US" sz="2400">
                <a:solidFill>
                  <a:schemeClr val="accent4">
                    <a:lumMod val="75000"/>
                  </a:schemeClr>
                </a:solidFill>
              </a:rPr>
              <a:t>全体像を写す為</a:t>
            </a:r>
            <a:endParaRPr lang="en-US" altLang="ja-JP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kumimoji="1" lang="ja-JP" altLang="en-US" sz="2400" dirty="0"/>
              <a:t>・人感</a:t>
            </a:r>
            <a:r>
              <a:rPr kumimoji="1" lang="ja-JP" altLang="en-US" sz="2400"/>
              <a:t>センサの</a:t>
            </a:r>
            <a:r>
              <a:rPr lang="ja-JP" altLang="en-US" sz="2400"/>
              <a:t>追加</a:t>
            </a:r>
            <a:endParaRPr kumimoji="1" lang="en-US" altLang="ja-JP" sz="2400" dirty="0"/>
          </a:p>
          <a:p>
            <a:r>
              <a:rPr lang="en-US" altLang="ja-JP" sz="2400" dirty="0"/>
              <a:t>	</a:t>
            </a:r>
            <a:r>
              <a:rPr lang="ja-JP" altLang="en-US" sz="2400" dirty="0">
                <a:solidFill>
                  <a:schemeClr val="accent4">
                    <a:lumMod val="75000"/>
                  </a:schemeClr>
                </a:solidFill>
              </a:rPr>
              <a:t>→</a:t>
            </a:r>
            <a:r>
              <a:rPr lang="ja-JP" altLang="en-US" sz="2400">
                <a:solidFill>
                  <a:schemeClr val="accent4">
                    <a:lumMod val="75000"/>
                  </a:schemeClr>
                </a:solidFill>
              </a:rPr>
              <a:t>不審者を感知する為</a:t>
            </a:r>
            <a:endParaRPr lang="en-US" altLang="ja-JP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ja-JP" altLang="en-US" sz="2400"/>
              <a:t>・カメラで撮影したデータを</a:t>
            </a:r>
            <a:r>
              <a:rPr lang="en-US" altLang="ja-JP" sz="2400" dirty="0"/>
              <a:t>Web</a:t>
            </a:r>
            <a:r>
              <a:rPr lang="ja-JP" altLang="en-US" sz="2400"/>
              <a:t>にアップロードする　</a:t>
            </a:r>
            <a:endParaRPr lang="en-US" altLang="ja-JP" sz="2400" dirty="0"/>
          </a:p>
          <a:p>
            <a:r>
              <a:rPr lang="ja-JP" altLang="en-US" sz="2400"/>
              <a:t>　プログラムの追加</a:t>
            </a:r>
            <a:endParaRPr lang="en-US" altLang="ja-JP" sz="2400" dirty="0"/>
          </a:p>
          <a:p>
            <a:r>
              <a:rPr lang="en-US" altLang="ja-JP" sz="2400" dirty="0">
                <a:solidFill>
                  <a:schemeClr val="accent4">
                    <a:lumMod val="75000"/>
                  </a:schemeClr>
                </a:solidFill>
              </a:rPr>
              <a:t>       </a:t>
            </a:r>
            <a:r>
              <a:rPr lang="ja-JP" altLang="en-US" sz="2400">
                <a:solidFill>
                  <a:schemeClr val="accent4">
                    <a:lumMod val="75000"/>
                  </a:schemeClr>
                </a:solidFill>
              </a:rPr>
              <a:t>→校内の様子を遠隔地から閲覧可能にする為</a:t>
            </a:r>
            <a:endParaRPr lang="en-US" altLang="ja-JP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60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C504C0F-3E96-47B4-BD4A-D746C1930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1EA45CC-66AC-46F7-B7EE-496E84AC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4.2</a:t>
            </a:r>
            <a:r>
              <a:rPr lang="ja-JP" altLang="en-US" dirty="0"/>
              <a:t> 標準機から</a:t>
            </a:r>
            <a:r>
              <a:rPr lang="ja-JP" altLang="en-US"/>
              <a:t>の変更点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B52C0C-26FA-42B7-A49C-014A8E0EAA06}"/>
              </a:ext>
            </a:extLst>
          </p:cNvPr>
          <p:cNvSpPr txBox="1"/>
          <p:nvPr/>
        </p:nvSpPr>
        <p:spPr>
          <a:xfrm>
            <a:off x="708908" y="1677648"/>
            <a:ext cx="77261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/>
              <a:t>・</a:t>
            </a:r>
            <a:r>
              <a:rPr lang="en-US" altLang="ja-JP" sz="2400" dirty="0"/>
              <a:t>GPS</a:t>
            </a:r>
            <a:r>
              <a:rPr lang="ja-JP" altLang="en-US" sz="2400"/>
              <a:t>受信機と磁気センサの</a:t>
            </a:r>
            <a:r>
              <a:rPr lang="ja-JP" altLang="en-US" sz="2400" dirty="0"/>
              <a:t>取り付け</a:t>
            </a:r>
            <a:endParaRPr lang="en-US" altLang="ja-JP" sz="2400" dirty="0"/>
          </a:p>
          <a:p>
            <a:r>
              <a:rPr lang="en-US" altLang="ja-JP" sz="2400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ja-JP" altLang="en-US" sz="2400" dirty="0">
                <a:solidFill>
                  <a:schemeClr val="accent4">
                    <a:lumMod val="75000"/>
                  </a:schemeClr>
                </a:solidFill>
              </a:rPr>
              <a:t>→自己位置の把握をするため</a:t>
            </a:r>
            <a:endParaRPr kumimoji="1" lang="en-US" altLang="ja-JP" sz="2400" dirty="0"/>
          </a:p>
          <a:p>
            <a:r>
              <a:rPr kumimoji="1" lang="ja-JP" altLang="en-US" sz="2400"/>
              <a:t>・</a:t>
            </a:r>
            <a:r>
              <a:rPr lang="ja-JP" altLang="en-US" sz="2400"/>
              <a:t>カラーボール発射機構の追加</a:t>
            </a:r>
            <a:endParaRPr kumimoji="1" lang="en-US" altLang="ja-JP" sz="2400" dirty="0"/>
          </a:p>
          <a:p>
            <a:r>
              <a:rPr lang="en-US" altLang="ja-JP" sz="2400" dirty="0"/>
              <a:t>	</a:t>
            </a:r>
            <a:r>
              <a:rPr lang="ja-JP" altLang="en-US" sz="2400">
                <a:solidFill>
                  <a:schemeClr val="accent4">
                    <a:lumMod val="75000"/>
                  </a:schemeClr>
                </a:solidFill>
              </a:rPr>
              <a:t>→カラーボール発射を行う為</a:t>
            </a:r>
            <a:endParaRPr lang="en-US" altLang="ja-JP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kumimoji="1" lang="ja-JP" altLang="en-US" sz="2400"/>
              <a:t>・</a:t>
            </a:r>
            <a:r>
              <a:rPr lang="ja-JP" altLang="en-US" sz="2400"/>
              <a:t>ブザー追加</a:t>
            </a:r>
            <a:endParaRPr kumimoji="1" lang="en-US" altLang="ja-JP" sz="2400" dirty="0"/>
          </a:p>
          <a:p>
            <a:r>
              <a:rPr lang="en-US" altLang="ja-JP" sz="2400" dirty="0"/>
              <a:t>	</a:t>
            </a:r>
            <a:r>
              <a:rPr lang="ja-JP" altLang="en-US" sz="2400">
                <a:solidFill>
                  <a:schemeClr val="accent4">
                    <a:lumMod val="75000"/>
                  </a:schemeClr>
                </a:solidFill>
              </a:rPr>
              <a:t>→不審者発見時にブザーを鳴らす為</a:t>
            </a:r>
            <a:endParaRPr lang="en-US" altLang="ja-JP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ja-JP" altLang="en-US" sz="2400"/>
              <a:t>・側面壁の追加</a:t>
            </a:r>
            <a:endParaRPr lang="en-US" altLang="ja-JP" sz="2400" dirty="0"/>
          </a:p>
          <a:p>
            <a:r>
              <a:rPr lang="en-US" altLang="ja-JP" sz="2400" dirty="0"/>
              <a:t>	</a:t>
            </a:r>
            <a:r>
              <a:rPr lang="ja-JP" altLang="en-US" sz="2400">
                <a:solidFill>
                  <a:schemeClr val="accent4">
                    <a:lumMod val="75000"/>
                  </a:schemeClr>
                </a:solidFill>
              </a:rPr>
              <a:t>→機体の基板等を保護する為</a:t>
            </a:r>
            <a:endParaRPr lang="en-US" altLang="ja-JP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ja-JP" altLang="en-US" sz="2400"/>
              <a:t>・装飾</a:t>
            </a:r>
            <a:r>
              <a:rPr lang="en-US" altLang="ja-JP" sz="2400" dirty="0"/>
              <a:t>(</a:t>
            </a:r>
            <a:r>
              <a:rPr lang="ja-JP" altLang="en-US" sz="2400"/>
              <a:t>テープ</a:t>
            </a:r>
            <a:r>
              <a:rPr lang="en-US" altLang="ja-JP" sz="2400" dirty="0"/>
              <a:t>LED)</a:t>
            </a:r>
            <a:r>
              <a:rPr lang="ja-JP" altLang="en-US" sz="2400"/>
              <a:t>の追加</a:t>
            </a:r>
            <a:endParaRPr lang="en-US" altLang="ja-JP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ja-JP" altLang="en-US" sz="2400">
                <a:solidFill>
                  <a:schemeClr val="accent4">
                    <a:lumMod val="75000"/>
                  </a:schemeClr>
                </a:solidFill>
              </a:rPr>
              <a:t>　　</a:t>
            </a:r>
            <a:r>
              <a:rPr lang="en-US" altLang="ja-JP" sz="24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ja-JP" altLang="en-US" sz="2400">
                <a:solidFill>
                  <a:schemeClr val="accent4">
                    <a:lumMod val="75000"/>
                  </a:schemeClr>
                </a:solidFill>
              </a:rPr>
              <a:t>→見栄えを良くし、警戒時の警告ランプとする為</a:t>
            </a:r>
            <a:endParaRPr lang="en-US" altLang="ja-JP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61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C504C0F-3E96-47B4-BD4A-D746C1930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1EA45CC-66AC-46F7-B7EE-496E84AC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4.2</a:t>
            </a:r>
            <a:r>
              <a:rPr lang="ja-JP" altLang="en-US" dirty="0"/>
              <a:t> 標準機から</a:t>
            </a:r>
            <a:r>
              <a:rPr lang="ja-JP" altLang="en-US"/>
              <a:t>の変更点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9" t="4564" r="38581" b="2253"/>
          <a:stretch/>
        </p:blipFill>
        <p:spPr>
          <a:xfrm>
            <a:off x="3256709" y="1263869"/>
            <a:ext cx="2630581" cy="497344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8" name="左矢印 7"/>
          <p:cNvSpPr/>
          <p:nvPr/>
        </p:nvSpPr>
        <p:spPr bwMode="auto">
          <a:xfrm rot="1249712">
            <a:off x="5037353" y="1767134"/>
            <a:ext cx="1237862" cy="576064"/>
          </a:xfrm>
          <a:prstGeom prst="leftArrow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47302" y="1679330"/>
            <a:ext cx="2745178" cy="10772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赤外線カメラ</a:t>
            </a:r>
            <a:endParaRPr lang="en-US" altLang="ja-JP" sz="3200" dirty="0"/>
          </a:p>
          <a:p>
            <a:r>
              <a:rPr kumimoji="1" lang="ja-JP" altLang="en-US" sz="3200" dirty="0"/>
              <a:t>人感センサ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56176" y="2886895"/>
            <a:ext cx="2736304" cy="10772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カラーボール発射機構</a:t>
            </a:r>
            <a:endParaRPr kumimoji="1" lang="en-US" altLang="ja-JP" sz="3200" dirty="0"/>
          </a:p>
        </p:txBody>
      </p:sp>
      <p:sp>
        <p:nvSpPr>
          <p:cNvPr id="9" name="左矢印 8"/>
          <p:cNvSpPr/>
          <p:nvPr/>
        </p:nvSpPr>
        <p:spPr bwMode="auto">
          <a:xfrm rot="20101954">
            <a:off x="4911426" y="3279520"/>
            <a:ext cx="1237862" cy="576064"/>
          </a:xfrm>
          <a:prstGeom prst="leftArrow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2645" y="3594811"/>
            <a:ext cx="2745178" cy="10772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超音波センサ</a:t>
            </a:r>
            <a:endParaRPr lang="en-US" altLang="ja-JP" sz="3200" dirty="0"/>
          </a:p>
          <a:p>
            <a:r>
              <a:rPr lang="ja-JP" altLang="en-US" sz="3200" dirty="0"/>
              <a:t>側面壁</a:t>
            </a:r>
            <a:endParaRPr lang="en-US" altLang="ja-JP" sz="3200" dirty="0"/>
          </a:p>
        </p:txBody>
      </p:sp>
      <p:sp>
        <p:nvSpPr>
          <p:cNvPr id="14" name="左矢印 13"/>
          <p:cNvSpPr/>
          <p:nvPr/>
        </p:nvSpPr>
        <p:spPr bwMode="auto">
          <a:xfrm rot="12284231">
            <a:off x="2195225" y="4384343"/>
            <a:ext cx="1237862" cy="576064"/>
          </a:xfrm>
          <a:prstGeom prst="leftArrow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38763" y="4697377"/>
            <a:ext cx="2186494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テープ</a:t>
            </a:r>
            <a:r>
              <a:rPr kumimoji="1" lang="en-US" altLang="ja-JP" sz="3200" dirty="0"/>
              <a:t>LED</a:t>
            </a:r>
            <a:endParaRPr kumimoji="1" lang="ja-JP" altLang="en-US" sz="3200" dirty="0"/>
          </a:p>
        </p:txBody>
      </p:sp>
      <p:sp>
        <p:nvSpPr>
          <p:cNvPr id="16" name="左矢印 15"/>
          <p:cNvSpPr/>
          <p:nvPr/>
        </p:nvSpPr>
        <p:spPr bwMode="auto">
          <a:xfrm rot="1423466">
            <a:off x="5237320" y="4425579"/>
            <a:ext cx="1237862" cy="576064"/>
          </a:xfrm>
          <a:prstGeom prst="leftArrow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614" y="793722"/>
            <a:ext cx="3140331" cy="206210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ブザー</a:t>
            </a:r>
            <a:endParaRPr lang="en-US" altLang="ja-JP" sz="3200" dirty="0"/>
          </a:p>
          <a:p>
            <a:r>
              <a:rPr lang="en-US" altLang="ja-JP" sz="3200" dirty="0"/>
              <a:t>GPS</a:t>
            </a:r>
          </a:p>
          <a:p>
            <a:r>
              <a:rPr lang="ja-JP" altLang="en-US" sz="3200" dirty="0"/>
              <a:t>磁気センサ</a:t>
            </a:r>
            <a:endParaRPr lang="en-US" altLang="ja-JP" sz="3200" dirty="0"/>
          </a:p>
          <a:p>
            <a:r>
              <a:rPr lang="ja-JP" altLang="en-US" sz="3200" dirty="0"/>
              <a:t>非常停止ボタン</a:t>
            </a:r>
            <a:endParaRPr lang="en-US" altLang="ja-JP" sz="3200" dirty="0"/>
          </a:p>
        </p:txBody>
      </p:sp>
      <p:sp>
        <p:nvSpPr>
          <p:cNvPr id="18" name="左矢印 17"/>
          <p:cNvSpPr/>
          <p:nvPr/>
        </p:nvSpPr>
        <p:spPr bwMode="auto">
          <a:xfrm rot="12179003">
            <a:off x="2548970" y="2080813"/>
            <a:ext cx="1237862" cy="576064"/>
          </a:xfrm>
          <a:prstGeom prst="leftArrow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871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4.3</a:t>
            </a:r>
            <a:r>
              <a:rPr lang="ja-JP" altLang="en-US" dirty="0"/>
              <a:t> 製品仕様</a:t>
            </a:r>
            <a:endParaRPr kumimoji="1" lang="ja-JP" altLang="en-US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653490"/>
              </p:ext>
            </p:extLst>
          </p:nvPr>
        </p:nvGraphicFramePr>
        <p:xfrm>
          <a:off x="382592" y="980728"/>
          <a:ext cx="8496944" cy="4432709"/>
        </p:xfrm>
        <a:graphic>
          <a:graphicData uri="http://schemas.openxmlformats.org/drawingml/2006/table">
            <a:tbl>
              <a:tblPr/>
              <a:tblGrid>
                <a:gridCol w="2778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8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2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0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超音波センサ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赤外線カメラ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人感センサ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81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取り付け位置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方向・角度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機体中段・</a:t>
                      </a:r>
                      <a:r>
                        <a:rPr lang="en-US" altLang="ja-JP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6</a:t>
                      </a:r>
                      <a:r>
                        <a:rPr lang="ja-JP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方向</a:t>
                      </a:r>
                      <a:br>
                        <a:rPr lang="ja-JP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</a:b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機体前後左右、前方斜め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)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・水平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機体上段・機体前方</a:t>
                      </a:r>
                      <a:b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</a:b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・水平方向から</a:t>
                      </a:r>
                      <a:r>
                        <a:rPr lang="en-US" altLang="ja-JP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10[°]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上向き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機体上段・</a:t>
                      </a:r>
                      <a:r>
                        <a:rPr lang="en-US" altLang="ja-JP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</a:t>
                      </a:r>
                      <a:r>
                        <a:rPr lang="ja-JP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方向</a:t>
                      </a:r>
                      <a:br>
                        <a:rPr lang="ja-JP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</a:b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機体前後左右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)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0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使用個数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181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感知可能範囲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0.2</a:t>
                      </a:r>
                      <a:r>
                        <a:rPr lang="ja-JP" alt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～</a:t>
                      </a:r>
                      <a:r>
                        <a:rPr lang="en-US" altLang="ja-JP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2.5[m]</a:t>
                      </a:r>
                      <a:br>
                        <a:rPr lang="en-US" altLang="ja-JP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</a:b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センサ正面の物体に対する実測値</a:t>
                      </a:r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7[m]・120[°]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画素数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8M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画素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GPS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受信機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94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自己位置把握精度</a:t>
                      </a:r>
                      <a:b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</a:b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実位置からの誤差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半径</a:t>
                      </a:r>
                      <a:r>
                        <a:rPr lang="en-US" altLang="ja-JP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2[m]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0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ブザー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0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音量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85[dB]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381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4.3</a:t>
            </a:r>
            <a:r>
              <a:rPr lang="ja-JP" altLang="en-US" dirty="0"/>
              <a:t> 製品仕様</a:t>
            </a:r>
            <a:endParaRPr kumimoji="1" lang="ja-JP" altLang="en-US" dirty="0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18C6CF04-F410-4A40-BD88-4BB1A379B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19098"/>
              </p:ext>
            </p:extLst>
          </p:nvPr>
        </p:nvGraphicFramePr>
        <p:xfrm>
          <a:off x="1292126" y="1444229"/>
          <a:ext cx="6559748" cy="3969542"/>
        </p:xfrm>
        <a:graphic>
          <a:graphicData uri="http://schemas.openxmlformats.org/drawingml/2006/table">
            <a:tbl>
              <a:tblPr/>
              <a:tblGrid>
                <a:gridCol w="3032647">
                  <a:extLst>
                    <a:ext uri="{9D8B030D-6E8A-4147-A177-3AD203B41FA5}">
                      <a16:colId xmlns:a16="http://schemas.microsoft.com/office/drawing/2014/main" val="4258304749"/>
                    </a:ext>
                  </a:extLst>
                </a:gridCol>
                <a:gridCol w="3527101">
                  <a:extLst>
                    <a:ext uri="{9D8B030D-6E8A-4147-A177-3AD203B41FA5}">
                      <a16:colId xmlns:a16="http://schemas.microsoft.com/office/drawing/2014/main" val="3903912642"/>
                    </a:ext>
                  </a:extLst>
                </a:gridCol>
              </a:tblGrid>
              <a:tr h="47863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機体全高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870[mm]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273028"/>
                  </a:ext>
                </a:extLst>
              </a:tr>
              <a:tr h="47863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機体幅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400[mm]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143566"/>
                  </a:ext>
                </a:extLst>
              </a:tr>
              <a:tr h="47863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走行速度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0.5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[m/s]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310500"/>
                  </a:ext>
                </a:extLst>
              </a:tr>
              <a:tr h="47863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不審者感知頻度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10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[m]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28563"/>
                  </a:ext>
                </a:extLst>
              </a:tr>
              <a:tr h="47863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カラーボール飛距離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3.75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[m]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551539"/>
                  </a:ext>
                </a:extLst>
              </a:tr>
              <a:tr h="47863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カラーボール最高到達点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1.13[m]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673195"/>
                  </a:ext>
                </a:extLst>
              </a:tr>
              <a:tr h="47863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画像アップロードおよび連絡方式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Slack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へ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アップする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340555"/>
                  </a:ext>
                </a:extLst>
              </a:tr>
              <a:tr h="47863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テープ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LED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点灯色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警戒中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：</a:t>
                      </a:r>
                      <a:r>
                        <a:rPr lang="ja-JP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赤色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455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908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 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6758880" y="6600887"/>
            <a:ext cx="2133600" cy="257113"/>
          </a:xfrm>
        </p:spPr>
        <p:txBody>
          <a:bodyPr/>
          <a:lstStyle/>
          <a:p>
            <a:fld id="{FB3508C7-2FE0-4945-9CBD-863E05F850D2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62562" y="2804862"/>
            <a:ext cx="5618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i="1" dirty="0">
                <a:solidFill>
                  <a:schemeClr val="bg1"/>
                </a:solidFill>
                <a:latin typeface="Arial Black" panose="020B0A04020102020204" pitchFamily="34" charset="0"/>
                <a:ea typeface="HG創英角ﾎﾟｯﾌﾟ体" panose="040B0A09000000000000" pitchFamily="49" charset="-128"/>
                <a:cs typeface="Aharoni" panose="02010803020104030203"/>
              </a:rPr>
              <a:t>MIRS1803</a:t>
            </a:r>
            <a:endParaRPr kumimoji="1" lang="ja-JP" altLang="en-US" sz="7200" i="1" dirty="0">
              <a:solidFill>
                <a:schemeClr val="bg1"/>
              </a:solidFill>
              <a:latin typeface="Arial Black" panose="020B0A04020102020204" pitchFamily="34" charset="0"/>
              <a:ea typeface="HG創英角ﾎﾟｯﾌﾟ体" panose="040B0A09000000000000" pitchFamily="49" charset="-128"/>
              <a:cs typeface="Aharoni" panose="02010803020104030203"/>
            </a:endParaRPr>
          </a:p>
        </p:txBody>
      </p:sp>
      <p:sp>
        <p:nvSpPr>
          <p:cNvPr id="6" name="直角三角形 5"/>
          <p:cNvSpPr/>
          <p:nvPr/>
        </p:nvSpPr>
        <p:spPr bwMode="auto">
          <a:xfrm flipV="1">
            <a:off x="0" y="-1"/>
            <a:ext cx="2195736" cy="224086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554"/>
              </a:spcAft>
            </a:pPr>
            <a:endParaRPr lang="ja-JP" altLang="en-US" sz="1477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直角三角形 6"/>
          <p:cNvSpPr/>
          <p:nvPr/>
        </p:nvSpPr>
        <p:spPr bwMode="auto">
          <a:xfrm rot="10800000" flipV="1">
            <a:off x="6948264" y="4613464"/>
            <a:ext cx="2195736" cy="224086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554"/>
              </a:spcAft>
            </a:pPr>
            <a:endParaRPr lang="ja-JP" altLang="en-US" sz="1477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A96B02A-AAE0-4E42-A650-0C4BA6DEBC30}"/>
              </a:ext>
            </a:extLst>
          </p:cNvPr>
          <p:cNvSpPr/>
          <p:nvPr/>
        </p:nvSpPr>
        <p:spPr>
          <a:xfrm>
            <a:off x="3923928" y="1180926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6000" i="1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守衛の右腕に</a:t>
            </a:r>
          </a:p>
        </p:txBody>
      </p:sp>
    </p:spTree>
    <p:extLst>
      <p:ext uri="{BB962C8B-B14F-4D97-AF65-F5344CB8AC3E}">
        <p14:creationId xmlns:p14="http://schemas.microsoft.com/office/powerpoint/2010/main" val="364984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 bwMode="auto">
          <a:xfrm>
            <a:off x="2145884" y="936416"/>
            <a:ext cx="6214604" cy="886397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1846" dirty="0"/>
              <a:t>MIRS1803</a:t>
            </a:r>
            <a:br>
              <a:rPr lang="ja-JP" altLang="en-US" dirty="0"/>
            </a:br>
            <a:r>
              <a:rPr lang="ja-JP" altLang="en-US" sz="2954" b="1" dirty="0"/>
              <a:t>本日の報告内容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748083" y="6239207"/>
            <a:ext cx="7645639" cy="15895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738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738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145884" y="2526226"/>
            <a:ext cx="8064388" cy="433177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numCol="2" spcCol="0">
            <a:noAutofit/>
          </a:bodyPr>
          <a:lstStyle/>
          <a:p>
            <a:pPr marL="413249" indent="-413249">
              <a:lnSpc>
                <a:spcPct val="120000"/>
              </a:lnSpc>
              <a:spcAft>
                <a:spcPts val="1108"/>
              </a:spcAft>
              <a:buFont typeface="+mj-lt"/>
              <a:buAutoNum type="arabicPeriod"/>
            </a:pPr>
            <a:r>
              <a:rPr lang="ja-JP" altLang="en-US" sz="2400" dirty="0">
                <a:latin typeface="+mn-ea"/>
                <a:cs typeface="メイリオ" pitchFamily="50" charset="-128"/>
              </a:rPr>
              <a:t>プロジェクト概要</a:t>
            </a:r>
            <a:endParaRPr lang="en-US" altLang="ja-JP" sz="2400" dirty="0">
              <a:latin typeface="+mn-ea"/>
              <a:cs typeface="メイリオ" pitchFamily="50" charset="-128"/>
            </a:endParaRPr>
          </a:p>
          <a:p>
            <a:pPr marL="413249" indent="-413249">
              <a:lnSpc>
                <a:spcPct val="120000"/>
              </a:lnSpc>
              <a:spcAft>
                <a:spcPts val="1108"/>
              </a:spcAft>
              <a:buFont typeface="+mj-lt"/>
              <a:buAutoNum type="arabicPeriod"/>
            </a:pPr>
            <a:r>
              <a:rPr lang="ja-JP" altLang="en-US" sz="2400" dirty="0">
                <a:latin typeface="+mn-ea"/>
                <a:cs typeface="メイリオ" pitchFamily="50" charset="-128"/>
              </a:rPr>
              <a:t>製品概形</a:t>
            </a:r>
          </a:p>
          <a:p>
            <a:pPr marL="413249" indent="-413249">
              <a:lnSpc>
                <a:spcPct val="120000"/>
              </a:lnSpc>
              <a:spcAft>
                <a:spcPts val="1108"/>
              </a:spcAft>
              <a:buFont typeface="+mj-lt"/>
              <a:buAutoNum type="arabicPeriod"/>
            </a:pPr>
            <a:r>
              <a:rPr lang="ja-JP" altLang="en-US" sz="2400" dirty="0">
                <a:latin typeface="+mn-ea"/>
                <a:cs typeface="メイリオ" pitchFamily="50" charset="-128"/>
              </a:rPr>
              <a:t>製品概要</a:t>
            </a:r>
          </a:p>
          <a:p>
            <a:pPr marL="413249" indent="-413249">
              <a:lnSpc>
                <a:spcPct val="120000"/>
              </a:lnSpc>
              <a:spcAft>
                <a:spcPts val="1108"/>
              </a:spcAft>
              <a:buFont typeface="+mj-lt"/>
              <a:buAutoNum type="arabicPeriod"/>
            </a:pPr>
            <a:r>
              <a:rPr lang="ja-JP" altLang="en-US" sz="2400" dirty="0">
                <a:latin typeface="+mn-ea"/>
                <a:cs typeface="メイリオ" pitchFamily="50" charset="-128"/>
              </a:rPr>
              <a:t>製品機能</a:t>
            </a:r>
            <a:endParaRPr lang="en-US" altLang="ja-JP" sz="2400" dirty="0">
              <a:latin typeface="+mn-ea"/>
              <a:cs typeface="メイリオ" pitchFamily="50" charset="-128"/>
            </a:endParaRPr>
          </a:p>
          <a:p>
            <a:pPr>
              <a:lnSpc>
                <a:spcPct val="120000"/>
              </a:lnSpc>
              <a:spcAft>
                <a:spcPts val="1108"/>
              </a:spcAft>
            </a:pPr>
            <a:endParaRPr lang="en-US" altLang="ja-JP" sz="2400" dirty="0"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677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1. </a:t>
            </a:r>
            <a:r>
              <a:rPr lang="ja-JP" altLang="en-US" dirty="0"/>
              <a:t>プロ</a:t>
            </a:r>
            <a:r>
              <a:rPr kumimoji="1" lang="ja-JP" altLang="en-US" dirty="0"/>
              <a:t>ジェクト概要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748083" y="6239207"/>
            <a:ext cx="7645639" cy="15895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ja-JP" altLang="en-US" sz="738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738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3085925-DFD1-4D81-A8D8-9CBD1CAFEF77}"/>
              </a:ext>
            </a:extLst>
          </p:cNvPr>
          <p:cNvSpPr txBox="1"/>
          <p:nvPr/>
        </p:nvSpPr>
        <p:spPr>
          <a:xfrm>
            <a:off x="748083" y="1412776"/>
            <a:ext cx="756585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S</a:t>
            </a:r>
            <a:r>
              <a:rPr kumimoji="1" lang="en-US" altLang="ja-JP" sz="16600" dirty="0">
                <a:solidFill>
                  <a:srgbClr val="F86F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C</a:t>
            </a:r>
            <a:r>
              <a:rPr kumimoji="1" lang="en-US" altLang="ja-JP" sz="16600" dirty="0">
                <a:solidFill>
                  <a:srgbClr val="F2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O</a:t>
            </a:r>
            <a:r>
              <a:rPr kumimoji="1" lang="en-US" altLang="ja-JP" sz="16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P</a:t>
            </a:r>
            <a:r>
              <a:rPr kumimoji="1" lang="en-US" altLang="ja-JP" sz="16600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E</a:t>
            </a:r>
            <a:endParaRPr kumimoji="1" lang="ja-JP" altLang="en-US" sz="16600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097805-32E0-4E22-87AD-AD39178ABA66}"/>
              </a:ext>
            </a:extLst>
          </p:cNvPr>
          <p:cNvSpPr txBox="1"/>
          <p:nvPr/>
        </p:nvSpPr>
        <p:spPr>
          <a:xfrm>
            <a:off x="577107" y="4950715"/>
            <a:ext cx="281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スコープ</a:t>
            </a:r>
          </a:p>
        </p:txBody>
      </p:sp>
    </p:spTree>
    <p:extLst>
      <p:ext uri="{BB962C8B-B14F-4D97-AF65-F5344CB8AC3E}">
        <p14:creationId xmlns:p14="http://schemas.microsoft.com/office/powerpoint/2010/main" val="50464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508C7-2FE0-4945-9CBD-863E05F850D2}" type="slidenum">
              <a:rPr kumimoji="1" lang="ja-JP" altLang="en-US" sz="923" b="1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923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/>
              <a:ea typeface="メイリオ"/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748083" y="6239207"/>
            <a:ext cx="7645639" cy="15895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38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kumimoji="1" lang="en-US" altLang="ja-JP" sz="738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EDA7096-EC02-4DD1-8872-D6DCB4EDD932}"/>
              </a:ext>
            </a:extLst>
          </p:cNvPr>
          <p:cNvSpPr txBox="1"/>
          <p:nvPr/>
        </p:nvSpPr>
        <p:spPr>
          <a:xfrm>
            <a:off x="533399" y="1905506"/>
            <a:ext cx="80750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S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urveillance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	(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監視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C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amera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		(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カメラ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O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nline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			(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オンライン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P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roj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 </a:t>
            </a:r>
            <a:r>
              <a:rPr lang="en-US" altLang="ja-JP" sz="4800" dirty="0">
                <a:solidFill>
                  <a:srgbClr val="4D4D4D"/>
                </a:solidFill>
                <a:latin typeface="メイリオ"/>
                <a:ea typeface="メイリオ"/>
              </a:rPr>
              <a:t>E </a:t>
            </a:r>
            <a:r>
              <a:rPr kumimoji="1" lang="en-US" altLang="ja-JP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ct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		(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プロジェクト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)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6" name="タイトル 3">
            <a:extLst>
              <a:ext uri="{FF2B5EF4-FFF2-40B4-BE49-F238E27FC236}">
                <a16:creationId xmlns:a16="http://schemas.microsoft.com/office/drawing/2014/main" id="{9416080A-B324-4DB8-9E2F-71CA59D2C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1. </a:t>
            </a:r>
            <a:r>
              <a:rPr lang="ja-JP" altLang="en-US" dirty="0"/>
              <a:t>プロ</a:t>
            </a:r>
            <a:r>
              <a:rPr kumimoji="1" lang="ja-JP" altLang="en-US" dirty="0"/>
              <a:t>ジェクト概要</a:t>
            </a:r>
          </a:p>
        </p:txBody>
      </p:sp>
    </p:spTree>
    <p:extLst>
      <p:ext uri="{BB962C8B-B14F-4D97-AF65-F5344CB8AC3E}">
        <p14:creationId xmlns:p14="http://schemas.microsoft.com/office/powerpoint/2010/main" val="30623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D125744-8E77-4053-B810-426299E04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D37A79B-1848-49D7-A6D7-0F255EDDD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1.1  </a:t>
            </a:r>
            <a:r>
              <a:rPr kumimoji="1" lang="ja-JP" altLang="en-US" dirty="0"/>
              <a:t>製品コンセプト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ACB502-4BCE-43CA-B30E-C3FB00C75D5F}"/>
              </a:ext>
            </a:extLst>
          </p:cNvPr>
          <p:cNvSpPr txBox="1"/>
          <p:nvPr/>
        </p:nvSpPr>
        <p:spPr>
          <a:xfrm>
            <a:off x="-144524" y="1908480"/>
            <a:ext cx="9433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b="1" dirty="0"/>
              <a:t>「</a:t>
            </a:r>
            <a:r>
              <a:rPr kumimoji="1" lang="ja-JP" altLang="en-US" sz="6600" b="1" dirty="0"/>
              <a:t>守衛の</a:t>
            </a:r>
            <a:r>
              <a:rPr lang="ja-JP" altLang="en-US" sz="6600" b="1" dirty="0">
                <a:solidFill>
                  <a:schemeClr val="tx1">
                    <a:lumMod val="75000"/>
                  </a:schemeClr>
                </a:solidFill>
              </a:rPr>
              <a:t>右腕に</a:t>
            </a:r>
            <a:r>
              <a:rPr kumimoji="1" lang="ja-JP" altLang="en-US" sz="6600" b="1" dirty="0"/>
              <a:t>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847C0D-4B73-4963-974B-B4310F2D48FB}"/>
              </a:ext>
            </a:extLst>
          </p:cNvPr>
          <p:cNvSpPr txBox="1"/>
          <p:nvPr/>
        </p:nvSpPr>
        <p:spPr>
          <a:xfrm>
            <a:off x="1691680" y="3753036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・校内の夜間の見回り</a:t>
            </a:r>
            <a:endParaRPr kumimoji="1" lang="en-US" altLang="ja-JP" sz="3600" dirty="0"/>
          </a:p>
          <a:p>
            <a:r>
              <a:rPr lang="ja-JP" altLang="en-US" sz="3600" dirty="0"/>
              <a:t>・不審者の発見及び通報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17490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5343D4F-5CB6-46D6-A390-45DE07D34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56A4377-D624-4297-A108-AABC58990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1.2  </a:t>
            </a:r>
            <a:r>
              <a:rPr kumimoji="1" lang="ja-JP" altLang="en-US" dirty="0"/>
              <a:t>想定されるユーザー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A4ED7F-71C1-4EA2-9E4A-75190BA22B0F}"/>
              </a:ext>
            </a:extLst>
          </p:cNvPr>
          <p:cNvSpPr txBox="1"/>
          <p:nvPr/>
        </p:nvSpPr>
        <p:spPr>
          <a:xfrm>
            <a:off x="593558" y="2096852"/>
            <a:ext cx="7956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夜間警備を担当する人、すなわち守衛さん</a:t>
            </a:r>
            <a:endParaRPr kumimoji="1" lang="ja-JP" altLang="en-US" sz="32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EE1529-08D4-4DBF-B95B-6B19F2A408A9}"/>
              </a:ext>
            </a:extLst>
          </p:cNvPr>
          <p:cNvSpPr txBox="1"/>
          <p:nvPr/>
        </p:nvSpPr>
        <p:spPr>
          <a:xfrm>
            <a:off x="512549" y="3729006"/>
            <a:ext cx="8118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本製品導入により、</a:t>
            </a:r>
            <a:endParaRPr lang="en-US" altLang="ja-JP" sz="2800" dirty="0"/>
          </a:p>
          <a:p>
            <a:pPr algn="ctr"/>
            <a:r>
              <a:rPr lang="ja-JP" altLang="en-US" sz="2800" dirty="0"/>
              <a:t>夜間の巡回業務を軽減することができる。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82962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EA45CC-66AC-46F7-B7EE-496E84AC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2.</a:t>
            </a:r>
            <a:r>
              <a:rPr lang="ja-JP" altLang="en-US" dirty="0"/>
              <a:t> </a:t>
            </a:r>
            <a:r>
              <a:rPr kumimoji="1" lang="ja-JP" altLang="en-US" dirty="0"/>
              <a:t>製品概形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C504C0F-3E96-47B4-BD4A-D746C1930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0CDD725-423E-4932-9107-88E0FCEB3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02" r="35278"/>
          <a:stretch/>
        </p:blipFill>
        <p:spPr>
          <a:xfrm>
            <a:off x="5602064" y="1016732"/>
            <a:ext cx="2526228" cy="392338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21359" r="20842"/>
          <a:stretch/>
        </p:blipFill>
        <p:spPr>
          <a:xfrm>
            <a:off x="580698" y="757509"/>
            <a:ext cx="2040439" cy="181942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/>
          <a:srcRect l="35417" r="38026" b="9965"/>
          <a:stretch/>
        </p:blipFill>
        <p:spPr>
          <a:xfrm>
            <a:off x="533312" y="2794892"/>
            <a:ext cx="1640293" cy="28627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/>
          <a:srcRect l="33505" r="31314"/>
          <a:stretch/>
        </p:blipFill>
        <p:spPr>
          <a:xfrm>
            <a:off x="2596607" y="2790326"/>
            <a:ext cx="2001225" cy="286273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8" name="テキスト ボックス 7"/>
          <p:cNvSpPr txBox="1"/>
          <p:nvPr/>
        </p:nvSpPr>
        <p:spPr>
          <a:xfrm>
            <a:off x="5707209" y="5134407"/>
            <a:ext cx="2723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製品完成予想図</a:t>
            </a:r>
          </a:p>
        </p:txBody>
      </p:sp>
    </p:spTree>
    <p:extLst>
      <p:ext uri="{BB962C8B-B14F-4D97-AF65-F5344CB8AC3E}">
        <p14:creationId xmlns:p14="http://schemas.microsoft.com/office/powerpoint/2010/main" val="266137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A191926-B81A-4680-8585-296496CD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</a:t>
            </a:r>
            <a:r>
              <a:rPr lang="ja-JP" altLang="en-US" dirty="0"/>
              <a:t> 製品概要　（</a:t>
            </a:r>
            <a:r>
              <a:rPr lang="en-US" altLang="ja-JP" dirty="0"/>
              <a:t>3.1 </a:t>
            </a:r>
            <a:r>
              <a:rPr lang="ja-JP" altLang="en-US" dirty="0"/>
              <a:t>動作シナリオ）</a:t>
            </a:r>
            <a:endParaRPr kumimoji="1"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A5C5460-AC5C-44D2-B6AC-386D6D53A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4E730F-C4D5-4F2E-B607-0742495B443D}"/>
              </a:ext>
            </a:extLst>
          </p:cNvPr>
          <p:cNvSpPr txBox="1"/>
          <p:nvPr/>
        </p:nvSpPr>
        <p:spPr>
          <a:xfrm>
            <a:off x="899592" y="1800759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/>
              <a:t>夜の学校見回り大変だな</a:t>
            </a:r>
            <a:r>
              <a:rPr lang="en-US" altLang="ja-JP" sz="3200" dirty="0"/>
              <a:t>...</a:t>
            </a:r>
          </a:p>
          <a:p>
            <a:pPr algn="ctr"/>
            <a:r>
              <a:rPr kumimoji="1" lang="ja-JP" altLang="en-US" sz="3200" dirty="0"/>
              <a:t>そんな時、私たち班の</a:t>
            </a:r>
            <a:r>
              <a:rPr kumimoji="1" lang="en-US" altLang="ja-JP" sz="3200" dirty="0"/>
              <a:t>MIRS</a:t>
            </a:r>
            <a:r>
              <a:rPr kumimoji="1" lang="ja-JP" altLang="en-US" sz="3200" dirty="0"/>
              <a:t>があれば</a:t>
            </a:r>
            <a:endParaRPr kumimoji="1" lang="en-US" altLang="ja-JP" sz="3200" dirty="0"/>
          </a:p>
          <a:p>
            <a:pPr algn="ctr"/>
            <a:endParaRPr lang="en-US" altLang="ja-JP" sz="3200" dirty="0"/>
          </a:p>
          <a:p>
            <a:pPr algn="ctr"/>
            <a:r>
              <a:rPr kumimoji="1" lang="ja-JP" altLang="en-US" sz="3200" b="1" dirty="0"/>
              <a:t>夜の見回りをサポート</a:t>
            </a:r>
            <a:r>
              <a:rPr kumimoji="1" lang="en-US" altLang="ja-JP" sz="3200" b="1" dirty="0"/>
              <a:t>!!</a:t>
            </a:r>
          </a:p>
          <a:p>
            <a:pPr algn="ctr"/>
            <a:r>
              <a:rPr lang="ja-JP" altLang="en-US" sz="3200" dirty="0"/>
              <a:t>自動で経路を設計し、校内を巡回</a:t>
            </a:r>
            <a:endParaRPr lang="en-US" altLang="ja-JP" sz="3200" dirty="0"/>
          </a:p>
          <a:p>
            <a:pPr algn="ctr"/>
            <a:r>
              <a:rPr kumimoji="1" lang="ja-JP" altLang="en-US" sz="3200" dirty="0"/>
              <a:t>もし、不審者を発見したら守衛さん</a:t>
            </a:r>
            <a:r>
              <a:rPr lang="ja-JP" altLang="en-US" sz="3200" dirty="0"/>
              <a:t>に</a:t>
            </a:r>
            <a:endParaRPr lang="en-US" altLang="ja-JP" sz="3200" dirty="0"/>
          </a:p>
          <a:p>
            <a:pPr algn="ctr"/>
            <a:r>
              <a:rPr kumimoji="1" lang="ja-JP" altLang="en-US" sz="3200" dirty="0"/>
              <a:t>連絡し、その後ペイントボールを</a:t>
            </a:r>
            <a:r>
              <a:rPr lang="ja-JP" altLang="en-US" sz="3200" dirty="0"/>
              <a:t>発射</a:t>
            </a:r>
            <a:endParaRPr kumimoji="1"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93950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A5C5460-AC5C-44D2-B6AC-386D6D53A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A191926-B81A-4680-8585-296496CD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3.1</a:t>
            </a:r>
            <a:r>
              <a:rPr lang="ja-JP" altLang="en-US" dirty="0"/>
              <a:t>  動作シナリオ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27" y="2300474"/>
            <a:ext cx="8441345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3358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Design">
  <a:themeElements>
    <a:clrScheme name="PowerPoint Design 2017">
      <a:dk1>
        <a:srgbClr val="4D4D4D"/>
      </a:dk1>
      <a:lt1>
        <a:srgbClr val="FFFFFF"/>
      </a:lt1>
      <a:dk2>
        <a:srgbClr val="0071BC"/>
      </a:dk2>
      <a:lt2>
        <a:srgbClr val="E2F1FA"/>
      </a:lt2>
      <a:accent1>
        <a:srgbClr val="00395E"/>
      </a:accent1>
      <a:accent2>
        <a:srgbClr val="0071BC"/>
      </a:accent2>
      <a:accent3>
        <a:srgbClr val="FF5050"/>
      </a:accent3>
      <a:accent4>
        <a:srgbClr val="FF9596"/>
      </a:accent4>
      <a:accent5>
        <a:srgbClr val="EAEAEA"/>
      </a:accent5>
      <a:accent6>
        <a:srgbClr val="AFAFAF"/>
      </a:accent6>
      <a:hlink>
        <a:srgbClr val="2FADFF"/>
      </a:hlink>
      <a:folHlink>
        <a:srgbClr val="00395E"/>
      </a:folHlink>
    </a:clrScheme>
    <a:fontScheme name="PowerPoint Design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>
          <a:solidFill>
            <a:schemeClr val="tx1"/>
          </a:solidFill>
        </a:ln>
        <a:effectLst/>
        <a:extLst/>
      </a:spPr>
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just">
          <a:lnSpc>
            <a:spcPct val="140000"/>
          </a:lnSpc>
          <a:spcBef>
            <a:spcPct val="0"/>
          </a:spcBef>
          <a:spcAft>
            <a:spcPts val="600"/>
          </a:spcAft>
          <a:defRPr kumimoji="1" sz="1600" dirty="0" smtClean="0">
            <a:solidFill>
              <a:srgbClr val="4D4D4D"/>
            </a:solidFill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26488</TotalTime>
  <Words>428</Words>
  <Application>Microsoft Office PowerPoint</Application>
  <PresentationFormat>画面に合わせる (4:3)</PresentationFormat>
  <Paragraphs>166</Paragraphs>
  <Slides>19</Slides>
  <Notes>1</Notes>
  <HiddenSlides>4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30" baseType="lpstr">
      <vt:lpstr>Aharoni</vt:lpstr>
      <vt:lpstr>HGPｺﾞｼｯｸE</vt:lpstr>
      <vt:lpstr>HG創英角ﾎﾟｯﾌﾟ体</vt:lpstr>
      <vt:lpstr>ＭＳ Ｐゴシック</vt:lpstr>
      <vt:lpstr>メイリオ</vt:lpstr>
      <vt:lpstr>游ゴシック</vt:lpstr>
      <vt:lpstr>Arial</vt:lpstr>
      <vt:lpstr>Arial Black</vt:lpstr>
      <vt:lpstr>Broadway</vt:lpstr>
      <vt:lpstr>Calibri</vt:lpstr>
      <vt:lpstr>PowerPoint Design</vt:lpstr>
      <vt:lpstr>システム提案報告 ［ 2018年10月5日(金)］</vt:lpstr>
      <vt:lpstr>MIRS1803 本日の報告内容</vt:lpstr>
      <vt:lpstr>1. プロジェクト概要</vt:lpstr>
      <vt:lpstr>1. プロジェクト概要</vt:lpstr>
      <vt:lpstr>1.1  製品コンセプト</vt:lpstr>
      <vt:lpstr>1.2  想定されるユーザー</vt:lpstr>
      <vt:lpstr>2. 製品概形</vt:lpstr>
      <vt:lpstr>3. 製品概要　（3.1 動作シナリオ）</vt:lpstr>
      <vt:lpstr>3.1  動作シナリオ</vt:lpstr>
      <vt:lpstr>3. 製品概要　（3.1 動作シナリオ）</vt:lpstr>
      <vt:lpstr>PowerPoint プレゼンテーション</vt:lpstr>
      <vt:lpstr>3.3  想定される危険と対策</vt:lpstr>
      <vt:lpstr>4. 製品機能(4.1製品機能)</vt:lpstr>
      <vt:lpstr>4.2 標準機からの変更点</vt:lpstr>
      <vt:lpstr>4.2 標準機からの変更点</vt:lpstr>
      <vt:lpstr>4.2 標準機からの変更点</vt:lpstr>
      <vt:lpstr>4.3 製品仕様</vt:lpstr>
      <vt:lpstr>4.3 製品仕様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Design デザイン・テンプレート</dc:title>
  <dc:creator>鈴木　春人</dc:creator>
  <cp:lastModifiedBy>MIRS1803</cp:lastModifiedBy>
  <cp:revision>1579</cp:revision>
  <cp:lastPrinted>2018-06-06T06:50:19Z</cp:lastPrinted>
  <dcterms:created xsi:type="dcterms:W3CDTF">2013-06-19T15:30:58Z</dcterms:created>
  <dcterms:modified xsi:type="dcterms:W3CDTF">2018-10-05T09:40:50Z</dcterms:modified>
  <cp:contentStatus/>
</cp:coreProperties>
</file>